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svg" ContentType="image/svg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37f62a0330e4062" /><Relationship Type="http://schemas.openxmlformats.org/officeDocument/2006/relationships/extended-properties" Target="/docProps/app.xml" Id="R4417e4a322ff461f" /><Relationship Type="http://schemas.openxmlformats.org/officeDocument/2006/relationships/officeDocument" Target="/ppt/presentation.xml" Id="R36bc00d4342248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414577d6648c1"/>
  </p:sldMasterIdLst>
  <p:notesMasterIdLst>
    <p:notesMasterId xmlns:r="http://schemas.openxmlformats.org/officeDocument/2006/relationships" r:id="Re128520b0eaa43ac"/>
  </p:notesMasterIdLst>
  <p:sldIdLst>
    <p:sldId xmlns:r="http://schemas.openxmlformats.org/officeDocument/2006/relationships" id="256" r:id="R794ed5f66df244b0"/>
    <p:sldId xmlns:r="http://schemas.openxmlformats.org/officeDocument/2006/relationships" id="257" r:id="Rfa4dc541f4ca4708"/>
    <p:sldId xmlns:r="http://schemas.openxmlformats.org/officeDocument/2006/relationships" id="258" r:id="Rcadf5be687a44201"/>
    <p:sldId xmlns:r="http://schemas.openxmlformats.org/officeDocument/2006/relationships" id="259" r:id="Rbeaf6fb853e147b5"/>
    <p:sldId xmlns:r="http://schemas.openxmlformats.org/officeDocument/2006/relationships" id="260" r:id="R298cc55c47584ad0"/>
    <p:sldId xmlns:r="http://schemas.openxmlformats.org/officeDocument/2006/relationships" id="261" r:id="Rdbda6f145451498e"/>
    <p:sldId xmlns:r="http://schemas.openxmlformats.org/officeDocument/2006/relationships" id="262" r:id="R39d9fea355074e34"/>
    <p:sldId xmlns:r="http://schemas.openxmlformats.org/officeDocument/2006/relationships" id="263" r:id="R70a70d4d8ab2446a"/>
    <p:sldId xmlns:r="http://schemas.openxmlformats.org/officeDocument/2006/relationships" id="264" r:id="Rc74a7b228c514a60"/>
    <p:sldId xmlns:r="http://schemas.openxmlformats.org/officeDocument/2006/relationships" id="265" r:id="R44e09df1bc5e415e"/>
    <p:sldId xmlns:r="http://schemas.openxmlformats.org/officeDocument/2006/relationships" id="266" r:id="R05a33c6c38d9472e"/>
    <p:sldId xmlns:r="http://schemas.openxmlformats.org/officeDocument/2006/relationships" id="267" r:id="Re3ee04afb8784d78"/>
    <p:sldId xmlns:r="http://schemas.openxmlformats.org/officeDocument/2006/relationships" id="268" r:id="R2ebc7f08307b4dc7"/>
    <p:sldId xmlns:r="http://schemas.openxmlformats.org/officeDocument/2006/relationships" id="269" r:id="R8357cb2394994c95"/>
    <p:sldId xmlns:r="http://schemas.openxmlformats.org/officeDocument/2006/relationships" id="270" r:id="R63b58a0d0703448c"/>
    <p:sldId xmlns:r="http://schemas.openxmlformats.org/officeDocument/2006/relationships" id="271" r:id="R99b794fedc3d4ea3"/>
    <p:sldId xmlns:r="http://schemas.openxmlformats.org/officeDocument/2006/relationships" id="272" r:id="Re50543852a8445bd"/>
    <p:sldId xmlns:r="http://schemas.openxmlformats.org/officeDocument/2006/relationships" id="273" r:id="R01d31bd2a03541a1"/>
    <p:sldId xmlns:r="http://schemas.openxmlformats.org/officeDocument/2006/relationships" id="274" r:id="R581b4f4364c44b43"/>
    <p:sldId xmlns:r="http://schemas.openxmlformats.org/officeDocument/2006/relationships" id="275" r:id="R1870ef90750a470a"/>
    <p:sldId xmlns:r="http://schemas.openxmlformats.org/officeDocument/2006/relationships" id="276" r:id="Ra8166285b8854e3b"/>
    <p:sldId xmlns:r="http://schemas.openxmlformats.org/officeDocument/2006/relationships" id="277" r:id="Rf9b1baa4b4a74c6b"/>
    <p:sldId xmlns:r="http://schemas.openxmlformats.org/officeDocument/2006/relationships" id="278" r:id="R9bfdb50e3d9844b3"/>
    <p:sldId xmlns:r="http://schemas.openxmlformats.org/officeDocument/2006/relationships" id="279" r:id="Re0b6f1853b7e4cc8"/>
    <p:sldId xmlns:r="http://schemas.openxmlformats.org/officeDocument/2006/relationships" id="280" r:id="R1a5ee9108a01442c"/>
    <p:sldId xmlns:r="http://schemas.openxmlformats.org/officeDocument/2006/relationships" id="281" r:id="R82248c0cfad94f43"/>
    <p:sldId xmlns:r="http://schemas.openxmlformats.org/officeDocument/2006/relationships" id="282" r:id="Rbe282eefd58f4961"/>
    <p:sldId xmlns:r="http://schemas.openxmlformats.org/officeDocument/2006/relationships" id="283" r:id="R1f00bb8740e545b2"/>
    <p:sldId xmlns:r="http://schemas.openxmlformats.org/officeDocument/2006/relationships" id="284" r:id="Rd31060428ce04299"/>
    <p:sldId xmlns:r="http://schemas.openxmlformats.org/officeDocument/2006/relationships" id="285" r:id="R9b537938cf7d4b7b"/>
    <p:sldId xmlns:r="http://schemas.openxmlformats.org/officeDocument/2006/relationships" id="286" r:id="R2e2b67ee03514eba"/>
    <p:sldId xmlns:r="http://schemas.openxmlformats.org/officeDocument/2006/relationships" id="287" r:id="R3f5f5ed35a0e4d05"/>
    <p:sldId xmlns:r="http://schemas.openxmlformats.org/officeDocument/2006/relationships" id="288" r:id="R2298593ad7c849f6"/>
    <p:sldId xmlns:r="http://schemas.openxmlformats.org/officeDocument/2006/relationships" id="289" r:id="Rcd5eef3129ae4826"/>
    <p:sldId xmlns:r="http://schemas.openxmlformats.org/officeDocument/2006/relationships" id="290" r:id="R66dddfd83a114fab"/>
    <p:sldId xmlns:r="http://schemas.openxmlformats.org/officeDocument/2006/relationships" id="291" r:id="R608cc9fecf474ef4"/>
    <p:sldId xmlns:r="http://schemas.openxmlformats.org/officeDocument/2006/relationships" id="292" r:id="R79b787ac51b04bdc"/>
    <p:sldId xmlns:r="http://schemas.openxmlformats.org/officeDocument/2006/relationships" id="293" r:id="Ra38991849af84bc8"/>
    <p:sldId xmlns:r="http://schemas.openxmlformats.org/officeDocument/2006/relationships" id="294" r:id="R46123b3bf75b4b06"/>
    <p:sldId xmlns:r="http://schemas.openxmlformats.org/officeDocument/2006/relationships" id="295" r:id="R5ec33a59abeb4b38"/>
    <p:sldId xmlns:r="http://schemas.openxmlformats.org/officeDocument/2006/relationships" id="296" r:id="Rb7ba484fa0604ecd"/>
    <p:sldId xmlns:r="http://schemas.openxmlformats.org/officeDocument/2006/relationships" id="297" r:id="R773415b2466349a3"/>
    <p:sldId xmlns:r="http://schemas.openxmlformats.org/officeDocument/2006/relationships" id="298" r:id="R39d2547b9e4544f3"/>
    <p:sldId xmlns:r="http://schemas.openxmlformats.org/officeDocument/2006/relationships" id="299" r:id="Rdc96db8995854faf"/>
    <p:sldId xmlns:r="http://schemas.openxmlformats.org/officeDocument/2006/relationships" id="300" r:id="Rb7d09e1b47b4470d"/>
    <p:sldId xmlns:r="http://schemas.openxmlformats.org/officeDocument/2006/relationships" id="301" r:id="Rf84e2792ff4645b7"/>
    <p:sldId xmlns:r="http://schemas.openxmlformats.org/officeDocument/2006/relationships" id="302" r:id="Rdae5acf6bfd14594"/>
    <p:sldId xmlns:r="http://schemas.openxmlformats.org/officeDocument/2006/relationships" id="303" r:id="R20fb58b71b584cbc"/>
    <p:sldId xmlns:r="http://schemas.openxmlformats.org/officeDocument/2006/relationships" id="304" r:id="Rfa0973c488714cc8"/>
    <p:sldId xmlns:r="http://schemas.openxmlformats.org/officeDocument/2006/relationships" id="305" r:id="R14f116aa08044a70"/>
    <p:sldId xmlns:r="http://schemas.openxmlformats.org/officeDocument/2006/relationships" id="306" r:id="R66120b948ba146bd"/>
    <p:sldId xmlns:r="http://schemas.openxmlformats.org/officeDocument/2006/relationships" id="307" r:id="R36c08cdc75b6486b"/>
    <p:sldId xmlns:r="http://schemas.openxmlformats.org/officeDocument/2006/relationships" id="308" r:id="Rfdb6a97f246948be"/>
    <p:sldId xmlns:r="http://schemas.openxmlformats.org/officeDocument/2006/relationships" id="309" r:id="R6e9edf6b25154266"/>
    <p:sldId xmlns:r="http://schemas.openxmlformats.org/officeDocument/2006/relationships" id="310" r:id="R49d52a260dd94ef5"/>
    <p:sldId xmlns:r="http://schemas.openxmlformats.org/officeDocument/2006/relationships" id="311" r:id="R70a445712fc34e6b"/>
    <p:sldId xmlns:r="http://schemas.openxmlformats.org/officeDocument/2006/relationships" id="312" r:id="Rec8dd9a23dc04c4d"/>
    <p:sldId xmlns:r="http://schemas.openxmlformats.org/officeDocument/2006/relationships" id="313" r:id="Rba3bb41da1f1404e"/>
    <p:sldId xmlns:r="http://schemas.openxmlformats.org/officeDocument/2006/relationships" id="314" r:id="R1ac937ad462846f3"/>
    <p:sldId xmlns:r="http://schemas.openxmlformats.org/officeDocument/2006/relationships" id="315" r:id="R8e6a3669a3e34342"/>
    <p:sldId xmlns:r="http://schemas.openxmlformats.org/officeDocument/2006/relationships" id="316" r:id="R26fc500ca8c74ba2"/>
    <p:sldId xmlns:r="http://schemas.openxmlformats.org/officeDocument/2006/relationships" id="317" r:id="R4a08db9359194e20"/>
    <p:sldId xmlns:r="http://schemas.openxmlformats.org/officeDocument/2006/relationships" id="318" r:id="Rc1819e5390b744d1"/>
    <p:sldId xmlns:r="http://schemas.openxmlformats.org/officeDocument/2006/relationships" id="319" r:id="Rf4adee8e2d4c4d7f"/>
    <p:sldId xmlns:r="http://schemas.openxmlformats.org/officeDocument/2006/relationships" id="320" r:id="R9687cb3c6f0343fa"/>
    <p:sldId xmlns:r="http://schemas.openxmlformats.org/officeDocument/2006/relationships" id="321" r:id="R2ac0d5a39d404fdb"/>
    <p:sldId xmlns:r="http://schemas.openxmlformats.org/officeDocument/2006/relationships" id="322" r:id="Re2f3b51c80a84c4d"/>
    <p:sldId xmlns:r="http://schemas.openxmlformats.org/officeDocument/2006/relationships" id="323" r:id="R09554564aaac496d"/>
    <p:sldId xmlns:r="http://schemas.openxmlformats.org/officeDocument/2006/relationships" id="324" r:id="Ra5ad30a259c847ae"/>
    <p:sldId xmlns:r="http://schemas.openxmlformats.org/officeDocument/2006/relationships" id="325" r:id="Ra9d178235adc4f5e"/>
    <p:sldId xmlns:r="http://schemas.openxmlformats.org/officeDocument/2006/relationships" id="326" r:id="Rcca978ddbab34e05"/>
    <p:sldId xmlns:r="http://schemas.openxmlformats.org/officeDocument/2006/relationships" id="327" r:id="R752a6d7d28574084"/>
    <p:sldId xmlns:r="http://schemas.openxmlformats.org/officeDocument/2006/relationships" id="328" r:id="R579cdd86e9eb4fdc"/>
    <p:sldId xmlns:r="http://schemas.openxmlformats.org/officeDocument/2006/relationships" id="329" r:id="Rc3a8e6e6cf3f433e"/>
    <p:sldId xmlns:r="http://schemas.openxmlformats.org/officeDocument/2006/relationships" id="330" r:id="R0ac9062348dc429c"/>
    <p:sldId xmlns:r="http://schemas.openxmlformats.org/officeDocument/2006/relationships" id="331" r:id="R416de238bcf241e2"/>
    <p:sldId xmlns:r="http://schemas.openxmlformats.org/officeDocument/2006/relationships" id="332" r:id="R167474c1ee0b4255"/>
    <p:sldId xmlns:r="http://schemas.openxmlformats.org/officeDocument/2006/relationships" id="333" r:id="R721124df2a58452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adc089c00304e83" /><Relationship Type="http://schemas.openxmlformats.org/officeDocument/2006/relationships/slideMaster" Target="/ppt/slideMasters/slideMaster1.xml" Id="R66b414577d6648c1" /><Relationship Type="http://schemas.openxmlformats.org/officeDocument/2006/relationships/notesMaster" Target="/ppt/notesMasters/notesMaster1.xml" Id="Re128520b0eaa43ac" /><Relationship Type="http://schemas.openxmlformats.org/officeDocument/2006/relationships/presProps" Target="/ppt/presProps.xml" Id="R3bfb5a8a23e5473f" /><Relationship Type="http://schemas.openxmlformats.org/officeDocument/2006/relationships/viewProps" Target="/ppt/viewProps.xml" Id="R75215a36f6494d7e" /><Relationship Type="http://schemas.openxmlformats.org/officeDocument/2006/relationships/tableStyles" Target="/ppt/tableStyles.xml" Id="Rf1fb2891a755449b" /><Relationship Type="http://schemas.openxmlformats.org/officeDocument/2006/relationships/slide" Target="/ppt/slides/slide1.xml" Id="R794ed5f66df244b0" /><Relationship Type="http://schemas.openxmlformats.org/officeDocument/2006/relationships/slide" Target="/ppt/slides/slide2.xml" Id="Rfa4dc541f4ca4708" /><Relationship Type="http://schemas.openxmlformats.org/officeDocument/2006/relationships/slide" Target="/ppt/slides/slide3.xml" Id="Rcadf5be687a44201" /><Relationship Type="http://schemas.openxmlformats.org/officeDocument/2006/relationships/slide" Target="/ppt/slides/slide4.xml" Id="Rbeaf6fb853e147b5" /><Relationship Type="http://schemas.openxmlformats.org/officeDocument/2006/relationships/slide" Target="/ppt/slides/slide5.xml" Id="R298cc55c47584ad0" /><Relationship Type="http://schemas.openxmlformats.org/officeDocument/2006/relationships/slide" Target="/ppt/slides/slide6.xml" Id="Rdbda6f145451498e" /><Relationship Type="http://schemas.openxmlformats.org/officeDocument/2006/relationships/slide" Target="/ppt/slides/slide7.xml" Id="R39d9fea355074e34" /><Relationship Type="http://schemas.openxmlformats.org/officeDocument/2006/relationships/slide" Target="/ppt/slides/slide8.xml" Id="R70a70d4d8ab2446a" /><Relationship Type="http://schemas.openxmlformats.org/officeDocument/2006/relationships/slide" Target="/ppt/slides/slide9.xml" Id="Rc74a7b228c514a60" /><Relationship Type="http://schemas.openxmlformats.org/officeDocument/2006/relationships/slide" Target="/ppt/slides/slide10.xml" Id="R44e09df1bc5e415e" /><Relationship Type="http://schemas.openxmlformats.org/officeDocument/2006/relationships/slide" Target="/ppt/slides/slide11.xml" Id="R05a33c6c38d9472e" /><Relationship Type="http://schemas.openxmlformats.org/officeDocument/2006/relationships/slide" Target="/ppt/slides/slide12.xml" Id="Re3ee04afb8784d78" /><Relationship Type="http://schemas.openxmlformats.org/officeDocument/2006/relationships/slide" Target="/ppt/slides/slide13.xml" Id="R2ebc7f08307b4dc7" /><Relationship Type="http://schemas.openxmlformats.org/officeDocument/2006/relationships/slide" Target="/ppt/slides/slide14.xml" Id="R8357cb2394994c95" /><Relationship Type="http://schemas.openxmlformats.org/officeDocument/2006/relationships/slide" Target="/ppt/slides/slide15.xml" Id="R63b58a0d0703448c" /><Relationship Type="http://schemas.openxmlformats.org/officeDocument/2006/relationships/slide" Target="/ppt/slides/slide16.xml" Id="R99b794fedc3d4ea3" /><Relationship Type="http://schemas.openxmlformats.org/officeDocument/2006/relationships/slide" Target="/ppt/slides/slide17.xml" Id="Re50543852a8445bd" /><Relationship Type="http://schemas.openxmlformats.org/officeDocument/2006/relationships/slide" Target="/ppt/slides/slide18.xml" Id="R01d31bd2a03541a1" /><Relationship Type="http://schemas.openxmlformats.org/officeDocument/2006/relationships/slide" Target="/ppt/slides/slide19.xml" Id="R581b4f4364c44b43" /><Relationship Type="http://schemas.openxmlformats.org/officeDocument/2006/relationships/slide" Target="/ppt/slides/slide20.xml" Id="R1870ef90750a470a" /><Relationship Type="http://schemas.openxmlformats.org/officeDocument/2006/relationships/slide" Target="/ppt/slides/slide21.xml" Id="Ra8166285b8854e3b" /><Relationship Type="http://schemas.openxmlformats.org/officeDocument/2006/relationships/slide" Target="/ppt/slides/slide22.xml" Id="Rf9b1baa4b4a74c6b" /><Relationship Type="http://schemas.openxmlformats.org/officeDocument/2006/relationships/slide" Target="/ppt/slides/slide23.xml" Id="R9bfdb50e3d9844b3" /><Relationship Type="http://schemas.openxmlformats.org/officeDocument/2006/relationships/slide" Target="/ppt/slides/slide24.xml" Id="Re0b6f1853b7e4cc8" /><Relationship Type="http://schemas.openxmlformats.org/officeDocument/2006/relationships/slide" Target="/ppt/slides/slide25.xml" Id="R1a5ee9108a01442c" /><Relationship Type="http://schemas.openxmlformats.org/officeDocument/2006/relationships/slide" Target="/ppt/slides/slide26.xml" Id="R82248c0cfad94f43" /><Relationship Type="http://schemas.openxmlformats.org/officeDocument/2006/relationships/slide" Target="/ppt/slides/slide27.xml" Id="Rbe282eefd58f4961" /><Relationship Type="http://schemas.openxmlformats.org/officeDocument/2006/relationships/slide" Target="/ppt/slides/slide28.xml" Id="R1f00bb8740e545b2" /><Relationship Type="http://schemas.openxmlformats.org/officeDocument/2006/relationships/slide" Target="/ppt/slides/slide29.xml" Id="Rd31060428ce04299" /><Relationship Type="http://schemas.openxmlformats.org/officeDocument/2006/relationships/slide" Target="/ppt/slides/slide30.xml" Id="R9b537938cf7d4b7b" /><Relationship Type="http://schemas.openxmlformats.org/officeDocument/2006/relationships/slide" Target="/ppt/slides/slide31.xml" Id="R2e2b67ee03514eba" /><Relationship Type="http://schemas.openxmlformats.org/officeDocument/2006/relationships/slide" Target="/ppt/slides/slide32.xml" Id="R3f5f5ed35a0e4d05" /><Relationship Type="http://schemas.openxmlformats.org/officeDocument/2006/relationships/slide" Target="/ppt/slides/slide33.xml" Id="R2298593ad7c849f6" /><Relationship Type="http://schemas.openxmlformats.org/officeDocument/2006/relationships/slide" Target="/ppt/slides/slide34.xml" Id="Rcd5eef3129ae4826" /><Relationship Type="http://schemas.openxmlformats.org/officeDocument/2006/relationships/slide" Target="/ppt/slides/slide35.xml" Id="R66dddfd83a114fab" /><Relationship Type="http://schemas.openxmlformats.org/officeDocument/2006/relationships/slide" Target="/ppt/slides/slide36.xml" Id="R608cc9fecf474ef4" /><Relationship Type="http://schemas.openxmlformats.org/officeDocument/2006/relationships/slide" Target="/ppt/slides/slide37.xml" Id="R79b787ac51b04bdc" /><Relationship Type="http://schemas.openxmlformats.org/officeDocument/2006/relationships/slide" Target="/ppt/slides/slide38.xml" Id="Ra38991849af84bc8" /><Relationship Type="http://schemas.openxmlformats.org/officeDocument/2006/relationships/slide" Target="/ppt/slides/slide39.xml" Id="R46123b3bf75b4b06" /><Relationship Type="http://schemas.openxmlformats.org/officeDocument/2006/relationships/slide" Target="/ppt/slides/slide40.xml" Id="R5ec33a59abeb4b38" /><Relationship Type="http://schemas.openxmlformats.org/officeDocument/2006/relationships/slide" Target="/ppt/slides/slide41.xml" Id="Rb7ba484fa0604ecd" /><Relationship Type="http://schemas.openxmlformats.org/officeDocument/2006/relationships/slide" Target="/ppt/slides/slide42.xml" Id="R773415b2466349a3" /><Relationship Type="http://schemas.openxmlformats.org/officeDocument/2006/relationships/slide" Target="/ppt/slides/slide43.xml" Id="R39d2547b9e4544f3" /><Relationship Type="http://schemas.openxmlformats.org/officeDocument/2006/relationships/slide" Target="/ppt/slides/slide44.xml" Id="Rdc96db8995854faf" /><Relationship Type="http://schemas.openxmlformats.org/officeDocument/2006/relationships/slide" Target="/ppt/slides/slide45.xml" Id="Rb7d09e1b47b4470d" /><Relationship Type="http://schemas.openxmlformats.org/officeDocument/2006/relationships/slide" Target="/ppt/slides/slide46.xml" Id="Rf84e2792ff4645b7" /><Relationship Type="http://schemas.openxmlformats.org/officeDocument/2006/relationships/slide" Target="/ppt/slides/slide47.xml" Id="Rdae5acf6bfd14594" /><Relationship Type="http://schemas.openxmlformats.org/officeDocument/2006/relationships/slide" Target="/ppt/slides/slide48.xml" Id="R20fb58b71b584cbc" /><Relationship Type="http://schemas.openxmlformats.org/officeDocument/2006/relationships/slide" Target="/ppt/slides/slide49.xml" Id="Rfa0973c488714cc8" /><Relationship Type="http://schemas.openxmlformats.org/officeDocument/2006/relationships/slide" Target="/ppt/slides/slide50.xml" Id="R14f116aa08044a70" /><Relationship Type="http://schemas.openxmlformats.org/officeDocument/2006/relationships/slide" Target="/ppt/slides/slide51.xml" Id="R66120b948ba146bd" /><Relationship Type="http://schemas.openxmlformats.org/officeDocument/2006/relationships/slide" Target="/ppt/slides/slide52.xml" Id="R36c08cdc75b6486b" /><Relationship Type="http://schemas.openxmlformats.org/officeDocument/2006/relationships/slide" Target="/ppt/slides/slide53.xml" Id="Rfdb6a97f246948be" /><Relationship Type="http://schemas.openxmlformats.org/officeDocument/2006/relationships/slide" Target="/ppt/slides/slide54.xml" Id="R6e9edf6b25154266" /><Relationship Type="http://schemas.openxmlformats.org/officeDocument/2006/relationships/slide" Target="/ppt/slides/slide55.xml" Id="R49d52a260dd94ef5" /><Relationship Type="http://schemas.openxmlformats.org/officeDocument/2006/relationships/slide" Target="/ppt/slides/slide56.xml" Id="R70a445712fc34e6b" /><Relationship Type="http://schemas.openxmlformats.org/officeDocument/2006/relationships/slide" Target="/ppt/slides/slide57.xml" Id="Rec8dd9a23dc04c4d" /><Relationship Type="http://schemas.openxmlformats.org/officeDocument/2006/relationships/slide" Target="/ppt/slides/slide58.xml" Id="Rba3bb41da1f1404e" /><Relationship Type="http://schemas.openxmlformats.org/officeDocument/2006/relationships/slide" Target="/ppt/slides/slide59.xml" Id="R1ac937ad462846f3" /><Relationship Type="http://schemas.openxmlformats.org/officeDocument/2006/relationships/slide" Target="/ppt/slides/slide60.xml" Id="R8e6a3669a3e34342" /><Relationship Type="http://schemas.openxmlformats.org/officeDocument/2006/relationships/slide" Target="/ppt/slides/slide61.xml" Id="R26fc500ca8c74ba2" /><Relationship Type="http://schemas.openxmlformats.org/officeDocument/2006/relationships/slide" Target="/ppt/slides/slide62.xml" Id="R4a08db9359194e20" /><Relationship Type="http://schemas.openxmlformats.org/officeDocument/2006/relationships/slide" Target="/ppt/slides/slide63.xml" Id="Rc1819e5390b744d1" /><Relationship Type="http://schemas.openxmlformats.org/officeDocument/2006/relationships/slide" Target="/ppt/slides/slide64.xml" Id="Rf4adee8e2d4c4d7f" /><Relationship Type="http://schemas.openxmlformats.org/officeDocument/2006/relationships/slide" Target="/ppt/slides/slide65.xml" Id="R9687cb3c6f0343fa" /><Relationship Type="http://schemas.openxmlformats.org/officeDocument/2006/relationships/slide" Target="/ppt/slides/slide66.xml" Id="R2ac0d5a39d404fdb" /><Relationship Type="http://schemas.openxmlformats.org/officeDocument/2006/relationships/slide" Target="/ppt/slides/slide67.xml" Id="Re2f3b51c80a84c4d" /><Relationship Type="http://schemas.openxmlformats.org/officeDocument/2006/relationships/slide" Target="/ppt/slides/slide68.xml" Id="R09554564aaac496d" /><Relationship Type="http://schemas.openxmlformats.org/officeDocument/2006/relationships/slide" Target="/ppt/slides/slide69.xml" Id="Ra5ad30a259c847ae" /><Relationship Type="http://schemas.openxmlformats.org/officeDocument/2006/relationships/slide" Target="/ppt/slides/slide70.xml" Id="Ra9d178235adc4f5e" /><Relationship Type="http://schemas.openxmlformats.org/officeDocument/2006/relationships/slide" Target="/ppt/slides/slide71.xml" Id="Rcca978ddbab34e05" /><Relationship Type="http://schemas.openxmlformats.org/officeDocument/2006/relationships/slide" Target="/ppt/slides/slide72.xml" Id="R752a6d7d28574084" /><Relationship Type="http://schemas.openxmlformats.org/officeDocument/2006/relationships/slide" Target="/ppt/slides/slide73.xml" Id="R579cdd86e9eb4fdc" /><Relationship Type="http://schemas.openxmlformats.org/officeDocument/2006/relationships/slide" Target="/ppt/slides/slide74.xml" Id="Rc3a8e6e6cf3f433e" /><Relationship Type="http://schemas.openxmlformats.org/officeDocument/2006/relationships/slide" Target="/ppt/slides/slide75.xml" Id="R0ac9062348dc429c" /><Relationship Type="http://schemas.openxmlformats.org/officeDocument/2006/relationships/slide" Target="/ppt/slides/slide76.xml" Id="R416de238bcf241e2" /><Relationship Type="http://schemas.openxmlformats.org/officeDocument/2006/relationships/slide" Target="/ppt/slides/slide77.xml" Id="R167474c1ee0b4255" /><Relationship Type="http://schemas.openxmlformats.org/officeDocument/2006/relationships/slide" Target="/ppt/slides/slide78.xml" Id="R721124df2a58452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1b74dcddaf6464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eb266399401a49f1" /><Relationship Type="http://schemas.openxmlformats.org/officeDocument/2006/relationships/notesMaster" Target="/ppt/notesMasters/notesMaster1.xml" Id="R80ccde0812234b50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3f03585ea7a402b" /><Relationship Type="http://schemas.openxmlformats.org/officeDocument/2006/relationships/notesMaster" Target="/ppt/notesMasters/notesMaster1.xml" Id="Rd0461bdf21ec4101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8e87a3267cc4ffa" /><Relationship Type="http://schemas.openxmlformats.org/officeDocument/2006/relationships/notesMaster" Target="/ppt/notesMasters/notesMaster1.xml" Id="R5a18b8f02e0c4a27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f304a38215d4d28" /><Relationship Type="http://schemas.openxmlformats.org/officeDocument/2006/relationships/notesMaster" Target="/ppt/notesMasters/notesMaster1.xml" Id="R59816f13f15e48c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ecc9ab773fd4425a" /><Relationship Type="http://schemas.openxmlformats.org/officeDocument/2006/relationships/notesMaster" Target="/ppt/notesMasters/notesMaster1.xml" Id="R39e7a759a13c4e2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583984153a4443a5" /><Relationship Type="http://schemas.openxmlformats.org/officeDocument/2006/relationships/notesMaster" Target="/ppt/notesMasters/notesMaster1.xml" Id="R74ac459d88b548c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06dc5c8fc499434a" /><Relationship Type="http://schemas.openxmlformats.org/officeDocument/2006/relationships/notesMaster" Target="/ppt/notesMasters/notesMaster1.xml" Id="R8fa68f3157484f3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b4a010caf3f4768" /><Relationship Type="http://schemas.openxmlformats.org/officeDocument/2006/relationships/notesMaster" Target="/ppt/notesMasters/notesMaster1.xml" Id="Rdda23b3a6f0e40d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7ad0976742943dd" /><Relationship Type="http://schemas.openxmlformats.org/officeDocument/2006/relationships/notesMaster" Target="/ppt/notesMasters/notesMaster1.xml" Id="R47acd94640d349ce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fea2ca06fdd46dd" /><Relationship Type="http://schemas.openxmlformats.org/officeDocument/2006/relationships/notesMaster" Target="/ppt/notesMasters/notesMaster1.xml" Id="Ra0e5fa693ffa4fc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2700e117d110407c" /><Relationship Type="http://schemas.openxmlformats.org/officeDocument/2006/relationships/notesMaster" Target="/ppt/notesMasters/notesMaster1.xml" Id="R464017d798f846c0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71a8b76cb8894898" /><Relationship Type="http://schemas.openxmlformats.org/officeDocument/2006/relationships/notesMaster" Target="/ppt/notesMasters/notesMaster1.xml" Id="Rf87c53ac89d44be4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0f8be74c25fb4fb6" /><Relationship Type="http://schemas.openxmlformats.org/officeDocument/2006/relationships/notesMaster" Target="/ppt/notesMasters/notesMaster1.xml" Id="R0b83c5c5f4164ecd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0d8a0baf3d024ba9" /><Relationship Type="http://schemas.openxmlformats.org/officeDocument/2006/relationships/notesMaster" Target="/ppt/notesMasters/notesMaster1.xml" Id="R0e491d154c6945e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6ce4c4949dc475a" /><Relationship Type="http://schemas.openxmlformats.org/officeDocument/2006/relationships/notesMaster" Target="/ppt/notesMasters/notesMaster1.xml" Id="Ra1638afabe0b40a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1e4e7f1022724fc2" /><Relationship Type="http://schemas.openxmlformats.org/officeDocument/2006/relationships/notesMaster" Target="/ppt/notesMasters/notesMaster1.xml" Id="Ra5fa6a452a334e12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085c759c114b4990" /><Relationship Type="http://schemas.openxmlformats.org/officeDocument/2006/relationships/notesMaster" Target="/ppt/notesMasters/notesMaster1.xml" Id="R33355c225dc5488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e9f49c3887ef4125" /><Relationship Type="http://schemas.openxmlformats.org/officeDocument/2006/relationships/notesMaster" Target="/ppt/notesMasters/notesMaster1.xml" Id="Ree16941c6773470d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0d28fb80dfea4a33" /><Relationship Type="http://schemas.openxmlformats.org/officeDocument/2006/relationships/notesMaster" Target="/ppt/notesMasters/notesMaster1.xml" Id="R5b21b7f89d3a4b1b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782974e063ba4845" /><Relationship Type="http://schemas.openxmlformats.org/officeDocument/2006/relationships/notesMaster" Target="/ppt/notesMasters/notesMaster1.xml" Id="R218bcf2d52734842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2d113e7c7c5f4293" /><Relationship Type="http://schemas.openxmlformats.org/officeDocument/2006/relationships/notesMaster" Target="/ppt/notesMasters/notesMaster1.xml" Id="R5ac502e6cc924242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5d35fc55e60c46bb" /><Relationship Type="http://schemas.openxmlformats.org/officeDocument/2006/relationships/notesMaster" Target="/ppt/notesMasters/notesMaster1.xml" Id="R975bb27e89e043a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ebe8d9523324c5b" /><Relationship Type="http://schemas.openxmlformats.org/officeDocument/2006/relationships/notesMaster" Target="/ppt/notesMasters/notesMaster1.xml" Id="R73d912b9747643ed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cbb79fdb16984f76" /><Relationship Type="http://schemas.openxmlformats.org/officeDocument/2006/relationships/notesMaster" Target="/ppt/notesMasters/notesMaster1.xml" Id="R1596577f768f44ba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fa0d8ad5e4604539" /><Relationship Type="http://schemas.openxmlformats.org/officeDocument/2006/relationships/notesMaster" Target="/ppt/notesMasters/notesMaster1.xml" Id="Raa9a7489243d41e0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dc1a635482d14b41" /><Relationship Type="http://schemas.openxmlformats.org/officeDocument/2006/relationships/notesMaster" Target="/ppt/notesMasters/notesMaster1.xml" Id="R40ae586f26ec482d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4c709922ce134fd0" /><Relationship Type="http://schemas.openxmlformats.org/officeDocument/2006/relationships/notesMaster" Target="/ppt/notesMasters/notesMaster1.xml" Id="R885ce8bdd65e44d5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0a4a6ca8b7a34fc1" /><Relationship Type="http://schemas.openxmlformats.org/officeDocument/2006/relationships/notesMaster" Target="/ppt/notesMasters/notesMaster1.xml" Id="Rf5da05c040564fb6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6e3878bdb0364b91" /><Relationship Type="http://schemas.openxmlformats.org/officeDocument/2006/relationships/notesMaster" Target="/ppt/notesMasters/notesMaster1.xml" Id="R6bebf869a36045f4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e62a454526c844e3" /><Relationship Type="http://schemas.openxmlformats.org/officeDocument/2006/relationships/notesMaster" Target="/ppt/notesMasters/notesMaster1.xml" Id="Rdaf5929adc094543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7442029ce9be4bab" /><Relationship Type="http://schemas.openxmlformats.org/officeDocument/2006/relationships/notesMaster" Target="/ppt/notesMasters/notesMaster1.xml" Id="R048ee9a891504429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831aff2b514c491f" /><Relationship Type="http://schemas.openxmlformats.org/officeDocument/2006/relationships/notesMaster" Target="/ppt/notesMasters/notesMaster1.xml" Id="R8d6f765d35154eaf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bb084b6f59e04d72" /><Relationship Type="http://schemas.openxmlformats.org/officeDocument/2006/relationships/notesMaster" Target="/ppt/notesMasters/notesMaster1.xml" Id="R9501e6f5f57b47bb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5299386e17754da9" /><Relationship Type="http://schemas.openxmlformats.org/officeDocument/2006/relationships/notesMaster" Target="/ppt/notesMasters/notesMaster1.xml" Id="R776d41b556ab45f6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4cba09bb1a1c4ec8" /><Relationship Type="http://schemas.openxmlformats.org/officeDocument/2006/relationships/notesMaster" Target="/ppt/notesMasters/notesMaster1.xml" Id="Rfe10cefcdb7e423c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8fed5d45f880431a" /><Relationship Type="http://schemas.openxmlformats.org/officeDocument/2006/relationships/notesMaster" Target="/ppt/notesMasters/notesMaster1.xml" Id="R615f6e450dca4499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33288dbdf8f0483c" /><Relationship Type="http://schemas.openxmlformats.org/officeDocument/2006/relationships/notesMaster" Target="/ppt/notesMasters/notesMaster1.xml" Id="Rf1729f092f184319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17a35a27d2cb4ead" /><Relationship Type="http://schemas.openxmlformats.org/officeDocument/2006/relationships/notesMaster" Target="/ppt/notesMasters/notesMaster1.xml" Id="R7f9817d86e204191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67415b2b7aaa4fb7" /><Relationship Type="http://schemas.openxmlformats.org/officeDocument/2006/relationships/notesMaster" Target="/ppt/notesMasters/notesMaster1.xml" Id="Ra64b8affd274472b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3e3edfb2d9a349ea" /><Relationship Type="http://schemas.openxmlformats.org/officeDocument/2006/relationships/notesMaster" Target="/ppt/notesMasters/notesMaster1.xml" Id="Reb435a399e8142bb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337276d4476348da" /><Relationship Type="http://schemas.openxmlformats.org/officeDocument/2006/relationships/notesMaster" Target="/ppt/notesMasters/notesMaster1.xml" Id="R15cb7b357bb14965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dd1f3256e1674483" /><Relationship Type="http://schemas.openxmlformats.org/officeDocument/2006/relationships/notesMaster" Target="/ppt/notesMasters/notesMaster1.xml" Id="Rfb76071f615245bc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e3de91b42cff49ec" /><Relationship Type="http://schemas.openxmlformats.org/officeDocument/2006/relationships/notesMaster" Target="/ppt/notesMasters/notesMaster1.xml" Id="R54577aa5c0c347ce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4cd3862dee094102" /><Relationship Type="http://schemas.openxmlformats.org/officeDocument/2006/relationships/notesMaster" Target="/ppt/notesMasters/notesMaster1.xml" Id="R29af0efd21b146e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2f3070754744fd6" /><Relationship Type="http://schemas.openxmlformats.org/officeDocument/2006/relationships/notesMaster" Target="/ppt/notesMasters/notesMaster1.xml" Id="Rd6475d60ef7d447a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ee3bb748c6ad4fb1" /><Relationship Type="http://schemas.openxmlformats.org/officeDocument/2006/relationships/notesMaster" Target="/ppt/notesMasters/notesMaster1.xml" Id="R7d92a05ab90d4154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d9c41199f4be472a" /><Relationship Type="http://schemas.openxmlformats.org/officeDocument/2006/relationships/notesMaster" Target="/ppt/notesMasters/notesMaster1.xml" Id="R7d199b0ad7dd459b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95df7cc56b294278" /><Relationship Type="http://schemas.openxmlformats.org/officeDocument/2006/relationships/notesMaster" Target="/ppt/notesMasters/notesMaster1.xml" Id="R482afd6d565e4e8d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581165546f5f4188" /><Relationship Type="http://schemas.openxmlformats.org/officeDocument/2006/relationships/notesMaster" Target="/ppt/notesMasters/notesMaster1.xml" Id="R56bfb551b88c4d24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5d6a4d3553024471" /><Relationship Type="http://schemas.openxmlformats.org/officeDocument/2006/relationships/notesMaster" Target="/ppt/notesMasters/notesMaster1.xml" Id="Rc218b0d7d0424b32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2809ec6ad0fb4966" /><Relationship Type="http://schemas.openxmlformats.org/officeDocument/2006/relationships/notesMaster" Target="/ppt/notesMasters/notesMaster1.xml" Id="Rc331fd4d348a46b9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498246473a28492f" /><Relationship Type="http://schemas.openxmlformats.org/officeDocument/2006/relationships/notesMaster" Target="/ppt/notesMasters/notesMaster1.xml" Id="R9b6d27d27876402e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0e7d7fc646a24ec7" /><Relationship Type="http://schemas.openxmlformats.org/officeDocument/2006/relationships/notesMaster" Target="/ppt/notesMasters/notesMaster1.xml" Id="R0330d45d84784660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33e614bb8e2445dd" /><Relationship Type="http://schemas.openxmlformats.org/officeDocument/2006/relationships/notesMaster" Target="/ppt/notesMasters/notesMaster1.xml" Id="Rbcd61a65b9444d03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5c0b537f461b403f" /><Relationship Type="http://schemas.openxmlformats.org/officeDocument/2006/relationships/notesMaster" Target="/ppt/notesMasters/notesMaster1.xml" Id="Rb370d1c95e734c1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78033d2599d741be" /><Relationship Type="http://schemas.openxmlformats.org/officeDocument/2006/relationships/notesMaster" Target="/ppt/notesMasters/notesMaster1.xml" Id="Rfa45b086cfd347eb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b2672e92f7e74116" /><Relationship Type="http://schemas.openxmlformats.org/officeDocument/2006/relationships/notesMaster" Target="/ppt/notesMasters/notesMaster1.xml" Id="R136c1d156bb34c3d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1ab4247834db46aa" /><Relationship Type="http://schemas.openxmlformats.org/officeDocument/2006/relationships/notesMaster" Target="/ppt/notesMasters/notesMaster1.xml" Id="Rb6a0a3d47aca4042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254d7bde311745e4" /><Relationship Type="http://schemas.openxmlformats.org/officeDocument/2006/relationships/notesMaster" Target="/ppt/notesMasters/notesMaster1.xml" Id="Rc33ef7013a1942b9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487abd2f8f154b1f" /><Relationship Type="http://schemas.openxmlformats.org/officeDocument/2006/relationships/notesMaster" Target="/ppt/notesMasters/notesMaster1.xml" Id="Re4993a5a9ffc4e34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6f9dfd0202b04c3f" /><Relationship Type="http://schemas.openxmlformats.org/officeDocument/2006/relationships/notesMaster" Target="/ppt/notesMasters/notesMaster1.xml" Id="R8b1877a00d4a4a95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44f328a7c93246f6" /><Relationship Type="http://schemas.openxmlformats.org/officeDocument/2006/relationships/notesMaster" Target="/ppt/notesMasters/notesMaster1.xml" Id="Rd94f257739194c0d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84bbfe2cec064b88" /><Relationship Type="http://schemas.openxmlformats.org/officeDocument/2006/relationships/notesMaster" Target="/ppt/notesMasters/notesMaster1.xml" Id="R7bef5abd2f5a4530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91b7b43ebeb7425e" /><Relationship Type="http://schemas.openxmlformats.org/officeDocument/2006/relationships/notesMaster" Target="/ppt/notesMasters/notesMaster1.xml" Id="Rd474608fa53942a0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b476452b969d4d9f" /><Relationship Type="http://schemas.openxmlformats.org/officeDocument/2006/relationships/notesMaster" Target="/ppt/notesMasters/notesMaster1.xml" Id="R4f0adf6607ed4fe7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7f2ad4217be54dda" /><Relationship Type="http://schemas.openxmlformats.org/officeDocument/2006/relationships/notesMaster" Target="/ppt/notesMasters/notesMaster1.xml" Id="R4014a039a03b4f7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34615ef6d624e69" /><Relationship Type="http://schemas.openxmlformats.org/officeDocument/2006/relationships/notesMaster" Target="/ppt/notesMasters/notesMaster1.xml" Id="R380559bb53a045b9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048cb5076ca34ad5" /><Relationship Type="http://schemas.openxmlformats.org/officeDocument/2006/relationships/notesMaster" Target="/ppt/notesMasters/notesMaster1.xml" Id="R3fa46f668bda4f4a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e6ce6d4438084c5c" /><Relationship Type="http://schemas.openxmlformats.org/officeDocument/2006/relationships/notesMaster" Target="/ppt/notesMasters/notesMaster1.xml" Id="Rd033ab1f911a4098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c1fa55fdf19b4632" /><Relationship Type="http://schemas.openxmlformats.org/officeDocument/2006/relationships/notesMaster" Target="/ppt/notesMasters/notesMaster1.xml" Id="R756ac0e5a56d45f0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3ccd879c9a7b4154" /><Relationship Type="http://schemas.openxmlformats.org/officeDocument/2006/relationships/notesMaster" Target="/ppt/notesMasters/notesMaster1.xml" Id="Rb9e4a1b5c57f4cc2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ca5ec28ff3ff4ed2" /><Relationship Type="http://schemas.openxmlformats.org/officeDocument/2006/relationships/notesMaster" Target="/ppt/notesMasters/notesMaster1.xml" Id="Rbfcec21bf61f401a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9935dcd55d244160" /><Relationship Type="http://schemas.openxmlformats.org/officeDocument/2006/relationships/notesMaster" Target="/ppt/notesMasters/notesMaster1.xml" Id="Re7a97d4a046845ba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10ad385f9b9544a4" /><Relationship Type="http://schemas.openxmlformats.org/officeDocument/2006/relationships/notesMaster" Target="/ppt/notesMasters/notesMaster1.xml" Id="R1091e3e130a94215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a66fadd46f724a59" /><Relationship Type="http://schemas.openxmlformats.org/officeDocument/2006/relationships/notesMaster" Target="/ppt/notesMasters/notesMaster1.xml" Id="R09a2d55dcfed4785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4b1a0d64b34546ff" /><Relationship Type="http://schemas.openxmlformats.org/officeDocument/2006/relationships/notesMaster" Target="/ppt/notesMasters/notesMaster1.xml" Id="Rdc7920f7c9c2407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8655ee3e1a84270" /><Relationship Type="http://schemas.openxmlformats.org/officeDocument/2006/relationships/notesMaster" Target="/ppt/notesMasters/notesMaster1.xml" Id="R297da4e94e994df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d95c5eaa8c34e59" /><Relationship Type="http://schemas.openxmlformats.org/officeDocument/2006/relationships/notesMaster" Target="/ppt/notesMasters/notesMaster1.xml" Id="Ra52a3892500742a5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bfd786f4fb4ba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3671d82a643a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6cd1d788684af0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0369ab0dbc4177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cfd32c24e4bac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c52f59c104baa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89c18414f64f67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d31bb55e2e40e1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4820c27a95451b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6e2971d27f4f0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3db586c9148d1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cf9a26c4046c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e2ddddc2394256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4072ae41b491d" /></Relationships>
</file>

<file path=ppt/slideLayouts/slideLayout1.xml><?xml version="1.0" encoding="utf-8"?>
<p:sldLayout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5006DB10-9B2A-45A9-9CFC-6C5AF4A97095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1524000" y="1122363"/>
            <a:ext cx="9144000" cy="2387600"/>
          </a:xfrm>
        </p:spPr>
        <p:txBody>
          <a:bodyPr xmlns:a="http://schemas.openxmlformats.org/drawingml/2006/main" anchor="b"/>
          <a:lstStyle xmlns:a="http://schemas.openxmlformats.org/drawingml/2006/main">
            <a:lvl1pPr algn="ctr">
              <a:buNone/>
              <a:defRPr sz="60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副标题 2">
            <a:extLst xmlns:a="http://schemas.openxmlformats.org/drawingml/2006/main">
              <a:ext uri="{FF2B5EF4-FFF2-40B4-BE49-F238E27FC236}">
                <a16:creationId xmlns:a16="http://schemas.microsoft.com/office/drawing/2014/main" id="{0396307B-B57A-4058-BCE0-80958D3455AD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602038"/>
            <a:ext cx="9144000" cy="1655762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单击此处编辑母版副标题样式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83378005-7EAE-407E-9B60-2D89FB54453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517F21BA-0AAD-4CBD-A3E4-436D004E5F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ECB9AF97-B0BD-4F72-8891-1C7F239E10C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CF60AEBD-105D-406C-ADAF-4629898318A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竖排文字占位符 2">
            <a:extLst xmlns:a="http://schemas.openxmlformats.org/drawingml/2006/main">
              <a:ext uri="{FF2B5EF4-FFF2-40B4-BE49-F238E27FC236}">
                <a16:creationId xmlns:a16="http://schemas.microsoft.com/office/drawing/2014/main" id="{663D1ACD-C4F5-4057-9E56-BFC6D37E63B4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C2789033-A3AE-4C8F-8CCE-B46F66FCF15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B5A57A46-FC81-4467-8406-FA017B8BB88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99A6E89C-3D44-40D0-B5F9-82B7E7229641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竖排标题 1">
            <a:extLst xmlns:a="http://schemas.openxmlformats.org/drawingml/2006/main">
              <a:ext uri="{FF2B5EF4-FFF2-40B4-BE49-F238E27FC236}">
                <a16:creationId xmlns:a16="http://schemas.microsoft.com/office/drawing/2014/main" id="{E1129971-FC56-4B7F-9E82-321613FEE21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724900" y="365125"/>
            <a:ext cx="26289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竖排文字占位符 2">
            <a:extLst xmlns:a="http://schemas.openxmlformats.org/drawingml/2006/main">
              <a:ext uri="{FF2B5EF4-FFF2-40B4-BE49-F238E27FC236}">
                <a16:creationId xmlns:a16="http://schemas.microsoft.com/office/drawing/2014/main" id="{D9A0FDF3-4578-4632-91CD-B5E2FD08349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365125"/>
            <a:ext cx="7734300" cy="5811838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52DDF808-F3E4-425C-AC0D-A5FDD7CCEB3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E217A0E7-849A-4617-B0C6-3A02F7EE9BD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E6AB134F-9811-408D-9F68-980CEA9455B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6CF5B62A-1344-4AF5-BBF5-53EA5AD3C77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062F0982-0AC1-413F-BCBF-83BD1D254DD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838200" y="6356350"/>
            <a:ext cx="2743200" cy="3651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46E32227-4EAC-497F-94E0-72E5CFEF9CB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>
            <a:off x="4038600" y="6356350"/>
            <a:ext cx="4114800" cy="3651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68E0AB49-9C3A-41A0-A572-39E08F5129D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8610600" y="6356350"/>
            <a:ext cx="2743200" cy="3651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左右">
    <p:bg>
      <p:bgPr>
        <a:noFill xmlns:a="http://schemas.openxmlformats.org/drawingml/2006/main"/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527BDAC5-82A7-4E2A-A0B8-350F81C49CD4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83200" y="770400"/>
            <a:ext cx="3960000" cy="882000"/>
          </a:xfrm>
        </p:spPr>
        <p:txBody>
          <a:bodyPr xmlns:a="http://schemas.openxmlformats.org/drawingml/2006/main" lIns="90000" tIns="46800" rIns="90000" bIns="46800" anchor="ctr">
            <a:normAutofit/>
          </a:bodyPr>
          <a:lstStyle xmlns:a="http://schemas.openxmlformats.org/drawingml/2006/main">
            <a:lvl1pPr>
              <a:buNone/>
              <a:defRPr sz="360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</a:lstStyle>
          <a:p xmlns:a="http://schemas.openxmlformats.org/drawingml/2006/main">
            <a:r>
              <a:t>单击编辑标题</a:t>
            </a:r>
          </a:p>
        </p:txBody>
      </p:sp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F8D4937A-1807-4E36-9100-A4BB080DFF4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E92C07AC-6C7F-4645-BEEA-50631BA1DFB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D14E4143-F328-4DA7-9C50-EA2AC76E60BC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文本占位符 6">
            <a:extLst xmlns:a="http://schemas.openxmlformats.org/drawingml/2006/main">
              <a:ext uri="{FF2B5EF4-FFF2-40B4-BE49-F238E27FC236}">
                <a16:creationId xmlns:a16="http://schemas.microsoft.com/office/drawing/2014/main" id="{4A6C98E3-741A-454B-8A53-B0A51EE8B438}"/>
              </a:ext>
            </a:extLst>
          </p:cNvPr>
          <p:cNvSpPr>
            <a:spLocks xmlns:a="http://schemas.openxmlformats.org/drawingml/2006/main" noGrp="1"/>
          </p:cNvSpPr>
          <p:nvPr>
            <p:ph type="body" idx="13"/>
          </p:nvPr>
        </p:nvSpPr>
        <p:spPr>
          <a:xfrm xmlns:a="http://schemas.openxmlformats.org/drawingml/2006/main">
            <a:off x="586800" y="1764000"/>
            <a:ext cx="3956400" cy="4093200"/>
          </a:xfrm>
        </p:spPr>
        <p:txBody>
          <a:bodyPr xmlns:a="http://schemas.openxmlformats.org/drawingml/2006/main" lIns="90000" tIns="46800" rIns="90000" bIns="46800">
            <a:normAutofit/>
          </a:bodyPr>
          <a:lstStyle xmlns:a="http://schemas.openxmlformats.org/drawingml/2006/main">
            <a:lvl1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9" name="内容占位符 8">
            <a:extLst xmlns:a="http://schemas.openxmlformats.org/drawingml/2006/main">
              <a:ext uri="{FF2B5EF4-FFF2-40B4-BE49-F238E27FC236}">
                <a16:creationId xmlns:a16="http://schemas.microsoft.com/office/drawing/2014/main" id="{A117CACF-C4E1-49C2-A332-1F9280ED293C}"/>
              </a:ext>
            </a:extLst>
          </p:cNvPr>
          <p:cNvSpPr>
            <a:spLocks xmlns:a="http://schemas.openxmlformats.org/drawingml/2006/main" noGrp="1"/>
          </p:cNvSpPr>
          <p:nvPr>
            <p:ph idx="14"/>
          </p:nvPr>
        </p:nvSpPr>
        <p:spPr>
          <a:xfrm xmlns:a="http://schemas.openxmlformats.org/drawingml/2006/main">
            <a:off x="5101200" y="769938"/>
            <a:ext cx="6480000" cy="5087937"/>
          </a:xfrm>
        </p:spPr>
        <p:txBody>
          <a:bodyPr xmlns:a="http://schemas.openxmlformats.org/drawingml/2006/main" lIns="90000" tIns="46800" rIns="90000" bIns="46800">
            <a:normAutofit/>
          </a:bodyPr>
          <a:lstStyle xmlns:a="http://schemas.openxmlformats.org/drawingml/2006/main">
            <a:lvl1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>
              <a:buNone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通用">
    <p:bg>
      <p:bgPr>
        <a:noFill xmlns:a="http://schemas.openxmlformats.org/drawingml/2006/main"/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15B2C78A-F2D1-4765-B7FB-65AC4B650AC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 lIns="90000" tIns="46800" rIns="90000" bIns="46800">
            <a:normAutofit/>
          </a:bodyPr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B35119C9-8EAB-40DD-865A-71FA80706E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ED6B206B-BDCA-4024-BD7A-085D8823474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5C430018-F2F0-4F64-835C-D30F62038C5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6E91230F-E778-424E-A996-EAA39896AF6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3ED336D8-C0B8-4D15-ABCD-479A0BBB91D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86923C1A-97A3-42D7-B967-4291F00CE38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C4804F3B-99B3-4390-8387-A3C7C55EF1F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20D1CB41-8874-4926-A40A-D90F7D6F46B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77E3A615-1BC6-4F7E-9CE9-F06746B0B49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1850" y="1709738"/>
            <a:ext cx="10515600" cy="2852737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60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ABDCD767-3FD9-4E10-9F96-CB371CE892FE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1850" y="4589463"/>
            <a:ext cx="10515600" cy="1500187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12D1F3CE-8040-4CD0-9F81-7AC27C802817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52F312D7-6CB9-4DB5-8F7C-5D42DF103EE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44785C6E-6741-46F5-85A6-F163639FCDC5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4DDEE66A-5A39-44BC-8F09-AC90F9BEFBC9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003D5FA3-7560-4B9A-853C-D37AB635BE26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838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内容占位符 3">
            <a:extLst xmlns:a="http://schemas.openxmlformats.org/drawingml/2006/main">
              <a:ext uri="{FF2B5EF4-FFF2-40B4-BE49-F238E27FC236}">
                <a16:creationId xmlns:a16="http://schemas.microsoft.com/office/drawing/2014/main" id="{26B9C120-E77D-432B-A570-57F0E56B4B9B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6172200" y="1825625"/>
            <a:ext cx="5181600" cy="435133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5" name="日期占位符 4">
            <a:extLst xmlns:a="http://schemas.openxmlformats.org/drawingml/2006/main">
              <a:ext uri="{FF2B5EF4-FFF2-40B4-BE49-F238E27FC236}">
                <a16:creationId xmlns:a16="http://schemas.microsoft.com/office/drawing/2014/main" id="{34D92605-2496-444F-A189-C3E699F591D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页脚占位符 5">
            <a:extLst xmlns:a="http://schemas.openxmlformats.org/drawingml/2006/main">
              <a:ext uri="{FF2B5EF4-FFF2-40B4-BE49-F238E27FC236}">
                <a16:creationId xmlns:a16="http://schemas.microsoft.com/office/drawing/2014/main" id="{B2BEBEE8-9530-47C8-9A5E-A34D346D05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灯片编号占位符 6">
            <a:extLst xmlns:a="http://schemas.openxmlformats.org/drawingml/2006/main">
              <a:ext uri="{FF2B5EF4-FFF2-40B4-BE49-F238E27FC236}">
                <a16:creationId xmlns:a16="http://schemas.microsoft.com/office/drawing/2014/main" id="{93586F09-B43C-455C-A767-C791215740B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096BFEB4-0793-4BF2-B409-6017755662C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365125"/>
            <a:ext cx="10515600" cy="132556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3F99F380-CA79-4083-86E8-E156AACCC4DC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9788" y="1681163"/>
            <a:ext cx="5157787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4" name="内容占位符 3">
            <a:extLst xmlns:a="http://schemas.openxmlformats.org/drawingml/2006/main">
              <a:ext uri="{FF2B5EF4-FFF2-40B4-BE49-F238E27FC236}">
                <a16:creationId xmlns:a16="http://schemas.microsoft.com/office/drawing/2014/main" id="{4FC7FF98-2294-4F85-8AF9-768CCC744771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839788" y="2505075"/>
            <a:ext cx="5157787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5" name="文本占位符 4">
            <a:extLst xmlns:a="http://schemas.openxmlformats.org/drawingml/2006/main">
              <a:ext uri="{FF2B5EF4-FFF2-40B4-BE49-F238E27FC236}">
                <a16:creationId xmlns:a16="http://schemas.microsoft.com/office/drawing/2014/main" id="{0A723F0F-61E9-4A71-B6FA-CCE8B4AEDCE1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6172200" y="1681163"/>
            <a:ext cx="5183188" cy="82391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6" name="内容占位符 5">
            <a:extLst xmlns:a="http://schemas.openxmlformats.org/drawingml/2006/main">
              <a:ext uri="{FF2B5EF4-FFF2-40B4-BE49-F238E27FC236}">
                <a16:creationId xmlns:a16="http://schemas.microsoft.com/office/drawing/2014/main" id="{249701CA-6477-4F4E-BD9E-981B0A6081DF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6172200" y="2505075"/>
            <a:ext cx="5183188" cy="3684588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7" name="日期占位符 6">
            <a:extLst xmlns:a="http://schemas.openxmlformats.org/drawingml/2006/main">
              <a:ext uri="{FF2B5EF4-FFF2-40B4-BE49-F238E27FC236}">
                <a16:creationId xmlns:a16="http://schemas.microsoft.com/office/drawing/2014/main" id="{80263656-F3C8-423F-B78C-D4CADC5C91B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8" name="页脚占位符 7">
            <a:extLst xmlns:a="http://schemas.openxmlformats.org/drawingml/2006/main">
              <a:ext uri="{FF2B5EF4-FFF2-40B4-BE49-F238E27FC236}">
                <a16:creationId xmlns:a16="http://schemas.microsoft.com/office/drawing/2014/main" id="{2408FC0B-A268-4E43-B8FA-3CAA38219F7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灯片编号占位符 8">
            <a:extLst xmlns:a="http://schemas.openxmlformats.org/drawingml/2006/main">
              <a:ext uri="{FF2B5EF4-FFF2-40B4-BE49-F238E27FC236}">
                <a16:creationId xmlns:a16="http://schemas.microsoft.com/office/drawing/2014/main" id="{79645753-9766-4D48-821C-DA977FCF7C8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98ECB83D-C89C-4582-A293-84DA7231AA1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日期占位符 2">
            <a:extLst xmlns:a="http://schemas.openxmlformats.org/drawingml/2006/main">
              <a:ext uri="{FF2B5EF4-FFF2-40B4-BE49-F238E27FC236}">
                <a16:creationId xmlns:a16="http://schemas.microsoft.com/office/drawing/2014/main" id="{4D6E5919-301A-45CE-8195-2D75E273B9F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页脚占位符 3">
            <a:extLst xmlns:a="http://schemas.openxmlformats.org/drawingml/2006/main">
              <a:ext uri="{FF2B5EF4-FFF2-40B4-BE49-F238E27FC236}">
                <a16:creationId xmlns:a16="http://schemas.microsoft.com/office/drawing/2014/main" id="{C68E2E85-35FE-408E-9C0A-405FA8A11D56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灯片编号占位符 4">
            <a:extLst xmlns:a="http://schemas.openxmlformats.org/drawingml/2006/main">
              <a:ext uri="{FF2B5EF4-FFF2-40B4-BE49-F238E27FC236}">
                <a16:creationId xmlns:a16="http://schemas.microsoft.com/office/drawing/2014/main" id="{905F7411-20D4-4660-9AC2-E5C4CB161AD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日期占位符 1">
            <a:extLst xmlns:a="http://schemas.openxmlformats.org/drawingml/2006/main">
              <a:ext uri="{FF2B5EF4-FFF2-40B4-BE49-F238E27FC236}">
                <a16:creationId xmlns:a16="http://schemas.microsoft.com/office/drawing/2014/main" id="{7D90F4AB-3386-4542-B43D-10316E72C9EE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页脚占位符 2">
            <a:extLst xmlns:a="http://schemas.openxmlformats.org/drawingml/2006/main">
              <a:ext uri="{FF2B5EF4-FFF2-40B4-BE49-F238E27FC236}">
                <a16:creationId xmlns:a16="http://schemas.microsoft.com/office/drawing/2014/main" id="{87C2051A-5D7F-40A7-9568-0DD42A22580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灯片编号占位符 3">
            <a:extLst xmlns:a="http://schemas.openxmlformats.org/drawingml/2006/main">
              <a:ext uri="{FF2B5EF4-FFF2-40B4-BE49-F238E27FC236}">
                <a16:creationId xmlns:a16="http://schemas.microsoft.com/office/drawing/2014/main" id="{E012E8DB-3357-4D27-8C13-F778DCEDDF0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A11E8C0E-CF8E-4890-9E5C-2D2249E46CC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内容占位符 2">
            <a:extLst xmlns:a="http://schemas.openxmlformats.org/drawingml/2006/main">
              <a:ext uri="{FF2B5EF4-FFF2-40B4-BE49-F238E27FC236}">
                <a16:creationId xmlns:a16="http://schemas.microsoft.com/office/drawing/2014/main" id="{44BAFAAC-18F5-4184-B77B-658E56247D8F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文本占位符 3">
            <a:extLst xmlns:a="http://schemas.openxmlformats.org/drawingml/2006/main">
              <a:ext uri="{FF2B5EF4-FFF2-40B4-BE49-F238E27FC236}">
                <a16:creationId xmlns:a16="http://schemas.microsoft.com/office/drawing/2014/main" id="{5DAA48C9-1AD0-4200-9CAB-6590086BEE6D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>
            <a:extLst xmlns:a="http://schemas.openxmlformats.org/drawingml/2006/main">
              <a:ext uri="{FF2B5EF4-FFF2-40B4-BE49-F238E27FC236}">
                <a16:creationId xmlns:a16="http://schemas.microsoft.com/office/drawing/2014/main" id="{9C132943-162A-4E05-BB19-D8B69429595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页脚占位符 5">
            <a:extLst xmlns:a="http://schemas.openxmlformats.org/drawingml/2006/main">
              <a:ext uri="{FF2B5EF4-FFF2-40B4-BE49-F238E27FC236}">
                <a16:creationId xmlns:a16="http://schemas.microsoft.com/office/drawing/2014/main" id="{47711E26-BC64-4753-9735-BA88720CFD5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灯片编号占位符 6">
            <a:extLst xmlns:a="http://schemas.openxmlformats.org/drawingml/2006/main">
              <a:ext uri="{FF2B5EF4-FFF2-40B4-BE49-F238E27FC236}">
                <a16:creationId xmlns:a16="http://schemas.microsoft.com/office/drawing/2014/main" id="{B4A3560C-62F3-4B40-B8C0-75A377689D7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 1">
            <a:extLst xmlns:a="http://schemas.openxmlformats.org/drawingml/2006/main">
              <a:ext uri="{FF2B5EF4-FFF2-40B4-BE49-F238E27FC236}">
                <a16:creationId xmlns:a16="http://schemas.microsoft.com/office/drawing/2014/main" id="{48220174-0A95-4417-ACA3-6767887A317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9788" y="457200"/>
            <a:ext cx="3932237" cy="1600200"/>
          </a:xfrm>
        </p:spPr>
        <p:txBody>
          <a:bodyPr xmlns:a="http://schemas.openxmlformats.org/drawingml/2006/main" anchor="b"/>
          <a:lstStyle xmlns:a="http://schemas.openxmlformats.org/drawingml/2006/main">
            <a:lvl1pPr>
              <a:buNone/>
              <a:defRPr sz="3200"/>
            </a:lvl1pPr>
          </a:lstStyle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图片占位符 2">
            <a:extLst xmlns:a="http://schemas.openxmlformats.org/drawingml/2006/main">
              <a:ext uri="{FF2B5EF4-FFF2-40B4-BE49-F238E27FC236}">
                <a16:creationId xmlns:a16="http://schemas.microsoft.com/office/drawing/2014/main" id="{EAE18626-17D8-46F6-AEBC-C18DE4505B32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5183188" y="987425"/>
            <a:ext cx="6172200" cy="4873625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文本占位符 3">
            <a:extLst xmlns:a="http://schemas.openxmlformats.org/drawingml/2006/main">
              <a:ext uri="{FF2B5EF4-FFF2-40B4-BE49-F238E27FC236}">
                <a16:creationId xmlns:a16="http://schemas.microsoft.com/office/drawing/2014/main" id="{57EC7A79-C244-4F71-B247-2CB4AF662C8F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839788" y="2057400"/>
            <a:ext cx="3932237" cy="3811588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</p:txBody>
      </p:sp>
      <p:sp>
        <p:nvSpPr>
          <p:cNvPr id="5" name="日期占位符 4">
            <a:extLst xmlns:a="http://schemas.openxmlformats.org/drawingml/2006/main">
              <a:ext uri="{FF2B5EF4-FFF2-40B4-BE49-F238E27FC236}">
                <a16:creationId xmlns:a16="http://schemas.microsoft.com/office/drawing/2014/main" id="{D964DED8-4E61-4956-AEAF-54D5AE41621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页脚占位符 5">
            <a:extLst xmlns:a="http://schemas.openxmlformats.org/drawingml/2006/main">
              <a:ext uri="{FF2B5EF4-FFF2-40B4-BE49-F238E27FC236}">
                <a16:creationId xmlns:a16="http://schemas.microsoft.com/office/drawing/2014/main" id="{3E1BC4A8-319C-4890-849E-BA58D3EDB9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灯片编号占位符 6">
            <a:extLst xmlns:a="http://schemas.openxmlformats.org/drawingml/2006/main">
              <a:ext uri="{FF2B5EF4-FFF2-40B4-BE49-F238E27FC236}">
                <a16:creationId xmlns:a16="http://schemas.microsoft.com/office/drawing/2014/main" id="{8F862745-C274-49E2-A3D6-6998E12A809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a26dd1d2bae54730" /><Relationship Type="http://schemas.openxmlformats.org/officeDocument/2006/relationships/slideLayout" Target="/ppt/slideLayouts/slideLayout1.xml" Id="Reae33d755aa64853" /><Relationship Type="http://schemas.openxmlformats.org/officeDocument/2006/relationships/slideLayout" Target="/ppt/slideLayouts/slideLayout2.xml" Id="R71861e7d05d544a0" /><Relationship Type="http://schemas.openxmlformats.org/officeDocument/2006/relationships/slideLayout" Target="/ppt/slideLayouts/slideLayout3.xml" Id="Rbbcf7a227bf5495e" /><Relationship Type="http://schemas.openxmlformats.org/officeDocument/2006/relationships/slideLayout" Target="/ppt/slideLayouts/slideLayout4.xml" Id="Rf6c04718f2de4364" /><Relationship Type="http://schemas.openxmlformats.org/officeDocument/2006/relationships/slideLayout" Target="/ppt/slideLayouts/slideLayout5.xml" Id="R95bce353dddc4e11" /><Relationship Type="http://schemas.openxmlformats.org/officeDocument/2006/relationships/slideLayout" Target="/ppt/slideLayouts/slideLayout6.xml" Id="R42bb522c76c94ed6" /><Relationship Type="http://schemas.openxmlformats.org/officeDocument/2006/relationships/slideLayout" Target="/ppt/slideLayouts/slideLayout7.xml" Id="R9622c72f8d944479" /><Relationship Type="http://schemas.openxmlformats.org/officeDocument/2006/relationships/slideLayout" Target="/ppt/slideLayouts/slideLayout8.xml" Id="R966ecc1dcd6d46a6" /><Relationship Type="http://schemas.openxmlformats.org/officeDocument/2006/relationships/slideLayout" Target="/ppt/slideLayouts/slideLayout9.xml" Id="R951b641fa0154485" /><Relationship Type="http://schemas.openxmlformats.org/officeDocument/2006/relationships/slideLayout" Target="/ppt/slideLayouts/slideLayout10.xml" Id="Rf615f21ac4f84d03" /><Relationship Type="http://schemas.openxmlformats.org/officeDocument/2006/relationships/slideLayout" Target="/ppt/slideLayouts/slideLayout11.xml" Id="R4baba664d77e4df3" /><Relationship Type="http://schemas.openxmlformats.org/officeDocument/2006/relationships/slideLayout" Target="/ppt/slideLayouts/slideLayout12.xml" Id="R6dee757aa2ed4d32" /><Relationship Type="http://schemas.openxmlformats.org/officeDocument/2006/relationships/slideLayout" Target="/ppt/slideLayouts/slideLayout13.xml" Id="R2ff08a52d9fa4c4e" /><Relationship Type="http://schemas.openxmlformats.org/officeDocument/2006/relationships/slideLayout" Target="/ppt/slideLayouts/slideLayout14.xml" Id="R8e5cc0ac8e2a46b9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标题占位符 1">
            <a:extLst xmlns:a="http://schemas.openxmlformats.org/drawingml/2006/main">
              <a:ext uri="{FF2B5EF4-FFF2-40B4-BE49-F238E27FC236}">
                <a16:creationId xmlns:a16="http://schemas.microsoft.com/office/drawing/2014/main" id="{E21710C1-AD93-4172-A0F7-9876AF7F064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单击此处编辑母版标题样式</a:t>
            </a:r>
          </a:p>
        </p:txBody>
      </p:sp>
      <p:sp>
        <p:nvSpPr>
          <p:cNvPr id="3" name="文本占位符 2">
            <a:extLst xmlns:a="http://schemas.openxmlformats.org/drawingml/2006/main">
              <a:ext uri="{FF2B5EF4-FFF2-40B4-BE49-F238E27FC236}">
                <a16:creationId xmlns:a16="http://schemas.microsoft.com/office/drawing/2014/main" id="{F83DA007-0561-456B-840E-CBAEC7831F7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单击此处编辑母版文本样式</a:t>
            </a:r>
          </a:p>
          <a:p xmlns:a="http://schemas.openxmlformats.org/drawingml/2006/main">
            <a:pPr lvl="1">
              <a:buNone/>
            </a:pPr>
            <a:r>
              <a:t>第二级</a:t>
            </a:r>
          </a:p>
          <a:p xmlns:a="http://schemas.openxmlformats.org/drawingml/2006/main">
            <a:pPr lvl="2">
              <a:buNone/>
            </a:pPr>
            <a:r>
              <a:t>第三级</a:t>
            </a:r>
          </a:p>
          <a:p xmlns:a="http://schemas.openxmlformats.org/drawingml/2006/main">
            <a:pPr lvl="3">
              <a:buNone/>
            </a:pPr>
            <a:r>
              <a:t>第四级</a:t>
            </a:r>
          </a:p>
          <a:p xmlns:a="http://schemas.openxmlformats.org/drawingml/2006/main">
            <a:pPr lvl="4">
              <a:buNone/>
            </a:pPr>
            <a:r>
              <a:t>第五级</a:t>
            </a:r>
          </a:p>
        </p:txBody>
      </p:sp>
      <p:sp>
        <p:nvSpPr>
          <p:cNvPr id="4" name="日期占位符 3">
            <a:extLst xmlns:a="http://schemas.openxmlformats.org/drawingml/2006/main">
              <a:ext uri="{FF2B5EF4-FFF2-40B4-BE49-F238E27FC236}">
                <a16:creationId xmlns:a16="http://schemas.microsoft.com/office/drawing/2014/main" id="{18895987-FC07-423B-B07C-ACAFA00DEB97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8382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5" name="页脚占位符 4">
            <a:extLst xmlns:a="http://schemas.openxmlformats.org/drawingml/2006/main">
              <a:ext uri="{FF2B5EF4-FFF2-40B4-BE49-F238E27FC236}">
                <a16:creationId xmlns:a16="http://schemas.microsoft.com/office/drawing/2014/main" id="{E621EE1F-C6A4-4EDE-9729-ECBBEE1A0015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4038600" y="6356350"/>
            <a:ext cx="41148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灯片编号占位符 5">
            <a:extLst xmlns:a="http://schemas.openxmlformats.org/drawingml/2006/main">
              <a:ext uri="{FF2B5EF4-FFF2-40B4-BE49-F238E27FC236}">
                <a16:creationId xmlns:a16="http://schemas.microsoft.com/office/drawing/2014/main" id="{2F407229-FB98-4D2E-8365-D700DC186FC6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8610600" y="6356350"/>
            <a:ext cx="27432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e33d755aa64853"/>
    <p:sldLayoutId xmlns:r="http://schemas.openxmlformats.org/officeDocument/2006/relationships" id="2147483650" r:id="R71861e7d05d544a0"/>
    <p:sldLayoutId xmlns:r="http://schemas.openxmlformats.org/officeDocument/2006/relationships" id="2147483651" r:id="Rbbcf7a227bf5495e"/>
    <p:sldLayoutId xmlns:r="http://schemas.openxmlformats.org/officeDocument/2006/relationships" id="2147483652" r:id="Rf6c04718f2de4364"/>
    <p:sldLayoutId xmlns:r="http://schemas.openxmlformats.org/officeDocument/2006/relationships" id="2147483653" r:id="R95bce353dddc4e11"/>
    <p:sldLayoutId xmlns:r="http://schemas.openxmlformats.org/officeDocument/2006/relationships" id="2147483654" r:id="R42bb522c76c94ed6"/>
    <p:sldLayoutId xmlns:r="http://schemas.openxmlformats.org/officeDocument/2006/relationships" id="2147483655" r:id="R9622c72f8d944479"/>
    <p:sldLayoutId xmlns:r="http://schemas.openxmlformats.org/officeDocument/2006/relationships" id="2147483656" r:id="R966ecc1dcd6d46a6"/>
    <p:sldLayoutId xmlns:r="http://schemas.openxmlformats.org/officeDocument/2006/relationships" id="2147483657" r:id="R951b641fa0154485"/>
    <p:sldLayoutId xmlns:r="http://schemas.openxmlformats.org/officeDocument/2006/relationships" id="2147483658" r:id="Rf615f21ac4f84d03"/>
    <p:sldLayoutId xmlns:r="http://schemas.openxmlformats.org/officeDocument/2006/relationships" id="2147483659" r:id="R4baba664d77e4df3"/>
    <p:sldLayoutId xmlns:r="http://schemas.openxmlformats.org/officeDocument/2006/relationships" id="2147483660" r:id="R6dee757aa2ed4d32"/>
    <p:sldLayoutId xmlns:r="http://schemas.openxmlformats.org/officeDocument/2006/relationships" id="2147483661" r:id="R2ff08a52d9fa4c4e"/>
    <p:sldLayoutId xmlns:r="http://schemas.openxmlformats.org/officeDocument/2006/relationships" id="2147483662" r:id="R8e5cc0ac8e2a46b9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e3d997be5844130" /><Relationship Type="http://schemas.openxmlformats.org/officeDocument/2006/relationships/notesSlide" Target="/ppt/notesSlides/notesSlide1.xml" Id="R8b43f5c768234352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985367480f24a3e" /><Relationship Type="http://schemas.openxmlformats.org/officeDocument/2006/relationships/image" Target="/ppt/media/image.jpeg" Id="R84624eada96f4b60" /><Relationship Type="http://schemas.openxmlformats.org/officeDocument/2006/relationships/image" Target="/ppt/media/image2.jpeg" Id="Rac01a240b9c344d1" /><Relationship Type="http://schemas.openxmlformats.org/officeDocument/2006/relationships/image" Target="/ppt/media/image3.jpeg" Id="R81a98cd5ea974c89" /><Relationship Type="http://schemas.openxmlformats.org/officeDocument/2006/relationships/notesSlide" Target="/ppt/notesSlides/notesSlide10.xml" Id="R439c5d9e312f4c0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557f51164284599" /><Relationship Type="http://schemas.openxmlformats.org/officeDocument/2006/relationships/image" Target="/ppt/media/image4.jpeg" Id="R416f426e13a74034" /><Relationship Type="http://schemas.openxmlformats.org/officeDocument/2006/relationships/image" Target="/ppt/media/image5.jpeg" Id="R9c15685ac1ba4096" /><Relationship Type="http://schemas.openxmlformats.org/officeDocument/2006/relationships/image" Target="/ppt/media/image17.png" Id="R824d1aef4ee94396" /><Relationship Type="http://schemas.openxmlformats.org/officeDocument/2006/relationships/notesSlide" Target="/ppt/notesSlides/notesSlide11.xml" Id="Reca8f0c49c1a457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daa0a9e1b29476f" /><Relationship Type="http://schemas.openxmlformats.org/officeDocument/2006/relationships/image" Target="/ppt/media/image18.png" Id="Ra49a178326604c39" /><Relationship Type="http://schemas.openxmlformats.org/officeDocument/2006/relationships/image" Target="/ppt/media/image19.png" Id="R1c2acf7cc3914d91" /><Relationship Type="http://schemas.openxmlformats.org/officeDocument/2006/relationships/image" Target="/ppt/media/image20.png" Id="R07a53b07f3c945bb" /><Relationship Type="http://schemas.openxmlformats.org/officeDocument/2006/relationships/notesSlide" Target="/ppt/notesSlides/notesSlide12.xml" Id="Rfb08d6e2faf947d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85ed8af437f4335" /><Relationship Type="http://schemas.openxmlformats.org/officeDocument/2006/relationships/image" Target="/ppt/media/image6.jpeg" Id="Rc13a4660ddb540ff" /><Relationship Type="http://schemas.openxmlformats.org/officeDocument/2006/relationships/notesSlide" Target="/ppt/notesSlides/notesSlide13.xml" Id="R03116b8d70bd44d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8c9a52974864707" /><Relationship Type="http://schemas.openxmlformats.org/officeDocument/2006/relationships/image" Target="/ppt/media/image21.png" Id="Rcabb712f08e04220" /><Relationship Type="http://schemas.openxmlformats.org/officeDocument/2006/relationships/notesSlide" Target="/ppt/notesSlides/notesSlide14.xml" Id="R198de1af6eab4353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084f0c64157a4063" /><Relationship Type="http://schemas.openxmlformats.org/officeDocument/2006/relationships/image" Target="/ppt/media/image7.jpeg" Id="R5395edc01f8c4b02" /><Relationship Type="http://schemas.openxmlformats.org/officeDocument/2006/relationships/notesSlide" Target="/ppt/notesSlides/notesSlide15.xml" Id="Rf572b676ac4b452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73fd52ca72f48b3" /><Relationship Type="http://schemas.openxmlformats.org/officeDocument/2006/relationships/notesSlide" Target="/ppt/notesSlides/notesSlide16.xml" Id="R075f55acb88646b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6282a91f09e4e9c" /><Relationship Type="http://schemas.openxmlformats.org/officeDocument/2006/relationships/image" Target="/ppt/media/image22.png" Id="R3aebdae2ec3c429e" /><Relationship Type="http://schemas.openxmlformats.org/officeDocument/2006/relationships/image" Target="/ppt/media/image23.png" Id="R7bcef81b8f0a4a8d" /><Relationship Type="http://schemas.openxmlformats.org/officeDocument/2006/relationships/image" Target="/ppt/media/image24.png" Id="R47bf20fba40b4fca" /><Relationship Type="http://schemas.openxmlformats.org/officeDocument/2006/relationships/notesSlide" Target="/ppt/notesSlides/notesSlide17.xml" Id="Rd1a33cf742c347e0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2e88b9576904619" /><Relationship Type="http://schemas.openxmlformats.org/officeDocument/2006/relationships/image" Target="/ppt/media/image25.png" Id="R1820f26598564578" /><Relationship Type="http://schemas.openxmlformats.org/officeDocument/2006/relationships/image" Target="/ppt/media/image26.png" Id="R4db6ef802ae3452d" /><Relationship Type="http://schemas.openxmlformats.org/officeDocument/2006/relationships/image" Target="/ppt/media/image27.png" Id="R2cea6cedece04dab" /><Relationship Type="http://schemas.openxmlformats.org/officeDocument/2006/relationships/image" Target="/ppt/media/image28.png" Id="Re0d7aaee210e4e11" /><Relationship Type="http://schemas.openxmlformats.org/officeDocument/2006/relationships/image" Target="/ppt/media/image29.png" Id="R2a764d9027424f0e" /><Relationship Type="http://schemas.openxmlformats.org/officeDocument/2006/relationships/notesSlide" Target="/ppt/notesSlides/notesSlide18.xml" Id="Rf6d23efe3f1140aa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b21bd699bb94753" /><Relationship Type="http://schemas.openxmlformats.org/officeDocument/2006/relationships/image" Target="/ppt/media/image30.png" Id="Rd5835aa7d3644d67" /><Relationship Type="http://schemas.openxmlformats.org/officeDocument/2006/relationships/image" Target="/ppt/media/image31.png" Id="Rabec3ec16d1546e9" /><Relationship Type="http://schemas.openxmlformats.org/officeDocument/2006/relationships/notesSlide" Target="/ppt/notesSlides/notesSlide19.xml" Id="Ra8469e580e7e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f4f3617f83c4b78" /><Relationship Type="http://schemas.openxmlformats.org/officeDocument/2006/relationships/notesSlide" Target="/ppt/notesSlides/notesSlide2.xml" Id="Rf2be3b41cc7e4be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059b8a99531438a" /><Relationship Type="http://schemas.openxmlformats.org/officeDocument/2006/relationships/image" Target="/ppt/media/image32.png" Id="Rd033b98576864971" /><Relationship Type="http://schemas.openxmlformats.org/officeDocument/2006/relationships/image" Target="/ppt/media/image33.png" Id="R1067cf542be14529" /><Relationship Type="http://schemas.openxmlformats.org/officeDocument/2006/relationships/notesSlide" Target="/ppt/notesSlides/notesSlide20.xml" Id="Rbe184c647faf45d3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b1adee061a54c02" /><Relationship Type="http://schemas.openxmlformats.org/officeDocument/2006/relationships/image" Target="/ppt/media/image34.png" Id="R0271bc13ec7e41a1" /><Relationship Type="http://schemas.openxmlformats.org/officeDocument/2006/relationships/image" Target="/ppt/media/image35.png" Id="R13de7a212b5743a9" /><Relationship Type="http://schemas.openxmlformats.org/officeDocument/2006/relationships/notesSlide" Target="/ppt/notesSlides/notesSlide21.xml" Id="R981e8bf186764416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da153748ecf4999" /><Relationship Type="http://schemas.openxmlformats.org/officeDocument/2006/relationships/image" Target="/ppt/media/image36.png" Id="R1ffe9c9566b4402a" /><Relationship Type="http://schemas.openxmlformats.org/officeDocument/2006/relationships/notesSlide" Target="/ppt/notesSlides/notesSlide22.xml" Id="R9813093a94564272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e43d25425794402" /><Relationship Type="http://schemas.openxmlformats.org/officeDocument/2006/relationships/notesSlide" Target="/ppt/notesSlides/notesSlide23.xml" Id="Rd29eb620d5d3496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c9d3b02855a45cb" /><Relationship Type="http://schemas.openxmlformats.org/officeDocument/2006/relationships/image" Target="/ppt/media/image8.jpeg" Id="Rbd2bbf0aeac84014" /><Relationship Type="http://schemas.openxmlformats.org/officeDocument/2006/relationships/image" Target="/ppt/media/image37.png" Id="Ree5e0d6dfa2d4e5d" /><Relationship Type="http://schemas.openxmlformats.org/officeDocument/2006/relationships/image" Target="/ppt/media/image.svg" Id="R0c557b92ecdb4a55" /><Relationship Type="http://schemas.openxmlformats.org/officeDocument/2006/relationships/notesSlide" Target="/ppt/notesSlides/notesSlide24.xml" Id="R84d4d228b71a4fe3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be2d7f8cd994a94" /><Relationship Type="http://schemas.openxmlformats.org/officeDocument/2006/relationships/image" Target="/ppt/media/image9.jpeg" Id="R739f17be7a284572" /><Relationship Type="http://schemas.openxmlformats.org/officeDocument/2006/relationships/image" Target="/ppt/media/image38.png" Id="R6669571e39f54915" /><Relationship Type="http://schemas.openxmlformats.org/officeDocument/2006/relationships/image" Target="/ppt/media/image39.png" Id="Rd7a4968990a744be" /><Relationship Type="http://schemas.openxmlformats.org/officeDocument/2006/relationships/notesSlide" Target="/ppt/notesSlides/notesSlide25.xml" Id="R324362a9d3ec4e6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2d2f296e8458f" /><Relationship Type="http://schemas.openxmlformats.org/officeDocument/2006/relationships/notesSlide" Target="/ppt/notesSlides/notesSlide26.xml" Id="R8b621ac50b2348f6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607dba5ebc94310" /><Relationship Type="http://schemas.openxmlformats.org/officeDocument/2006/relationships/notesSlide" Target="/ppt/notesSlides/notesSlide27.xml" Id="R20a565e3eeb94b06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28bfad47995a45be" /><Relationship Type="http://schemas.openxmlformats.org/officeDocument/2006/relationships/notesSlide" Target="/ppt/notesSlides/notesSlide28.xml" Id="R0d8eaa8c89754182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d35b88f29624ad4" /><Relationship Type="http://schemas.openxmlformats.org/officeDocument/2006/relationships/image" Target="/ppt/media/image40.png" Id="R0d7921e91e6a4d95" /><Relationship Type="http://schemas.openxmlformats.org/officeDocument/2006/relationships/image" Target="/ppt/media/image41.png" Id="R424b97773e374bd2" /><Relationship Type="http://schemas.openxmlformats.org/officeDocument/2006/relationships/image" Target="/ppt/media/image10.jpeg" Id="R443ad19f69444748" /><Relationship Type="http://schemas.openxmlformats.org/officeDocument/2006/relationships/notesSlide" Target="/ppt/notesSlides/notesSlide29.xml" Id="R10a9e1b261d742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11b4837e2b074f14" /><Relationship Type="http://schemas.openxmlformats.org/officeDocument/2006/relationships/image" Target="/ppt/media/image.png" Id="R9901a9f8619d4fe5" /><Relationship Type="http://schemas.openxmlformats.org/officeDocument/2006/relationships/notesSlide" Target="/ppt/notesSlides/notesSlide3.xml" Id="Ree46996c37844c33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c4c323474f94564" /><Relationship Type="http://schemas.openxmlformats.org/officeDocument/2006/relationships/image" Target="/ppt/media/image11.jpeg" Id="R67ddce274c254aab" /><Relationship Type="http://schemas.openxmlformats.org/officeDocument/2006/relationships/image" Target="/ppt/media/image12.jpeg" Id="Rdb49613b34144e08" /><Relationship Type="http://schemas.openxmlformats.org/officeDocument/2006/relationships/notesSlide" Target="/ppt/notesSlides/notesSlide30.xml" Id="R825bfade0f7e4ec0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eed89d9c2ad4983" /><Relationship Type="http://schemas.openxmlformats.org/officeDocument/2006/relationships/image" Target="/ppt/media/image13.jpeg" Id="R8b9d1f1853844472" /><Relationship Type="http://schemas.openxmlformats.org/officeDocument/2006/relationships/image" Target="/ppt/media/image42.png" Id="Rba0101434c2848e2" /><Relationship Type="http://schemas.openxmlformats.org/officeDocument/2006/relationships/notesSlide" Target="/ppt/notesSlides/notesSlide31.xml" Id="R905417732b8c41da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ac1aa9c52f6420c" /><Relationship Type="http://schemas.openxmlformats.org/officeDocument/2006/relationships/image" Target="/ppt/media/image14.jpeg" Id="Rc2b6019ead984376" /><Relationship Type="http://schemas.openxmlformats.org/officeDocument/2006/relationships/notesSlide" Target="/ppt/notesSlides/notesSlide32.xml" Id="R3981c698dfe141ba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3c4750804c3429c" /><Relationship Type="http://schemas.openxmlformats.org/officeDocument/2006/relationships/image" Target="/ppt/media/image43.png" Id="R98a6ab27a7e6411e" /><Relationship Type="http://schemas.openxmlformats.org/officeDocument/2006/relationships/image" Target="/ppt/media/image15.jpeg" Id="R73febc9db8b645f0" /><Relationship Type="http://schemas.openxmlformats.org/officeDocument/2006/relationships/image" Target="/ppt/media/image16.jpeg" Id="R6346247d1caa413d" /><Relationship Type="http://schemas.openxmlformats.org/officeDocument/2006/relationships/image" Target="/ppt/media/image44.png" Id="R339c179227524fef" /><Relationship Type="http://schemas.openxmlformats.org/officeDocument/2006/relationships/image" Target="/ppt/media/image45.png" Id="Re6c6fc91f0fe48c9" /><Relationship Type="http://schemas.openxmlformats.org/officeDocument/2006/relationships/notesSlide" Target="/ppt/notesSlides/notesSlide33.xml" Id="R616a93712ab54d32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24dd96257c9469f" /><Relationship Type="http://schemas.openxmlformats.org/officeDocument/2006/relationships/image" Target="/ppt/media/image46.png" Id="Rc45be0ec50e64cd9" /><Relationship Type="http://schemas.openxmlformats.org/officeDocument/2006/relationships/notesSlide" Target="/ppt/notesSlides/notesSlide34.xml" Id="Ra2fc3dd5eb1f4f27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f06ce3a0fca400f" /><Relationship Type="http://schemas.openxmlformats.org/officeDocument/2006/relationships/image" Target="/ppt/media/image47.png" Id="R4169977242444a16" /><Relationship Type="http://schemas.openxmlformats.org/officeDocument/2006/relationships/notesSlide" Target="/ppt/notesSlides/notesSlide35.xml" Id="R083e77de8e304eb9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88635d6cc7e4dc1" /><Relationship Type="http://schemas.openxmlformats.org/officeDocument/2006/relationships/image" Target="/ppt/media/image17.jpeg" Id="R72eeba8f713b40d9" /><Relationship Type="http://schemas.openxmlformats.org/officeDocument/2006/relationships/notesSlide" Target="/ppt/notesSlides/notesSlide36.xml" Id="R221041c6dd0a4afe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9e505fe3c1bc40dc" /><Relationship Type="http://schemas.openxmlformats.org/officeDocument/2006/relationships/notesSlide" Target="/ppt/notesSlides/notesSlide37.xml" Id="R92b9654bed0643bd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1310d4e5fef408f" /><Relationship Type="http://schemas.openxmlformats.org/officeDocument/2006/relationships/notesSlide" Target="/ppt/notesSlides/notesSlide38.xml" Id="R785f85e520a246ea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b0d6293daaf14073" /><Relationship Type="http://schemas.openxmlformats.org/officeDocument/2006/relationships/notesSlide" Target="/ppt/notesSlides/notesSlide39.xml" Id="Rbbead444862e47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ddb3798b3714e39" /><Relationship Type="http://schemas.openxmlformats.org/officeDocument/2006/relationships/image" Target="/ppt/media/image2.png" Id="R9f1785a8995b41d1" /><Relationship Type="http://schemas.openxmlformats.org/officeDocument/2006/relationships/notesSlide" Target="/ppt/notesSlides/notesSlide4.xml" Id="Rb61ffb5c914f4ce4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0ff8f8626c34dd7" /><Relationship Type="http://schemas.openxmlformats.org/officeDocument/2006/relationships/image" Target="/ppt/media/image18.jpeg" Id="R2b00be52bb7a4595" /><Relationship Type="http://schemas.openxmlformats.org/officeDocument/2006/relationships/notesSlide" Target="/ppt/notesSlides/notesSlide40.xml" Id="R3895918527b64a78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2645af769694b1f" /><Relationship Type="http://schemas.openxmlformats.org/officeDocument/2006/relationships/image" Target="/ppt/media/image48.png" Id="R7ef07645ad9d46c3" /><Relationship Type="http://schemas.openxmlformats.org/officeDocument/2006/relationships/image" Target="/ppt/media/image49.png" Id="R607b0f1e1b204729" /><Relationship Type="http://schemas.openxmlformats.org/officeDocument/2006/relationships/notesSlide" Target="/ppt/notesSlides/notesSlide41.xml" Id="R74bcf3ec2ce94fc2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ae3672b78e814689" /><Relationship Type="http://schemas.openxmlformats.org/officeDocument/2006/relationships/image" Target="/ppt/media/image50.png" Id="Rbc57662eb912414a" /><Relationship Type="http://schemas.openxmlformats.org/officeDocument/2006/relationships/image" Target="/ppt/media/image51.png" Id="Rcf5665efbf714861" /><Relationship Type="http://schemas.openxmlformats.org/officeDocument/2006/relationships/notesSlide" Target="/ppt/notesSlides/notesSlide42.xml" Id="Rf166b190e78a4564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4ff27b0127146a3" /><Relationship Type="http://schemas.openxmlformats.org/officeDocument/2006/relationships/image" Target="/ppt/media/image52.png" Id="Rfb3020e5f73b4e1b" /><Relationship Type="http://schemas.openxmlformats.org/officeDocument/2006/relationships/image" Target="/ppt/media/image53.png" Id="R9d5d5ff001794c3b" /><Relationship Type="http://schemas.openxmlformats.org/officeDocument/2006/relationships/notesSlide" Target="/ppt/notesSlides/notesSlide43.xml" Id="R703bb489317341fb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c0003e5512e48c9" /><Relationship Type="http://schemas.openxmlformats.org/officeDocument/2006/relationships/image" Target="/ppt/media/image54.png" Id="Ra5b4dd7021334628" /><Relationship Type="http://schemas.openxmlformats.org/officeDocument/2006/relationships/image" Target="/ppt/media/image55.png" Id="Rc87c2affb0a841e5" /><Relationship Type="http://schemas.openxmlformats.org/officeDocument/2006/relationships/notesSlide" Target="/ppt/notesSlides/notesSlide44.xml" Id="R3171befbaa424352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daf5efae8db4db5" /><Relationship Type="http://schemas.openxmlformats.org/officeDocument/2006/relationships/image" Target="/ppt/media/image56.png" Id="Rc9473ddf03f24a88" /><Relationship Type="http://schemas.openxmlformats.org/officeDocument/2006/relationships/notesSlide" Target="/ppt/notesSlides/notesSlide45.xml" Id="R3d9b0e9266f64b34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8519d14023a2426d" /><Relationship Type="http://schemas.openxmlformats.org/officeDocument/2006/relationships/notesSlide" Target="/ppt/notesSlides/notesSlide46.xml" Id="Rf5e0a1a2d1b84695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de59ab5e63749d4" /><Relationship Type="http://schemas.openxmlformats.org/officeDocument/2006/relationships/image" Target="/ppt/media/image57.png" Id="R8ac4a0c64c8f436e" /><Relationship Type="http://schemas.openxmlformats.org/officeDocument/2006/relationships/notesSlide" Target="/ppt/notesSlides/notesSlide47.xml" Id="R7ba9d626969448e9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689729bf9924133" /><Relationship Type="http://schemas.openxmlformats.org/officeDocument/2006/relationships/image" Target="/ppt/media/image17.jpeg" Id="R898b83839a9940a8" /><Relationship Type="http://schemas.openxmlformats.org/officeDocument/2006/relationships/notesSlide" Target="/ppt/notesSlides/notesSlide48.xml" Id="R7aa522fc4abd4d1e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3a6e42a68e94abf" /><Relationship Type="http://schemas.openxmlformats.org/officeDocument/2006/relationships/image" Target="/ppt/media/image58.png" Id="R9600b0bf49ed41cc" /><Relationship Type="http://schemas.openxmlformats.org/officeDocument/2006/relationships/notesSlide" Target="/ppt/notesSlides/notesSlide49.xml" Id="R15f82f710b2a48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c781be718c74b59" /><Relationship Type="http://schemas.openxmlformats.org/officeDocument/2006/relationships/image" Target="/ppt/media/image3.png" Id="Raff7c8f7462040b8" /><Relationship Type="http://schemas.openxmlformats.org/officeDocument/2006/relationships/image" Target="/ppt/media/image4.png" Id="Rd1c1d421aba541c9" /><Relationship Type="http://schemas.openxmlformats.org/officeDocument/2006/relationships/notesSlide" Target="/ppt/notesSlides/notesSlide5.xml" Id="R02a902410ef74a24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e50bd83e65e4fbc" /><Relationship Type="http://schemas.openxmlformats.org/officeDocument/2006/relationships/image" Target="/ppt/media/image58.png" Id="R11e22dc4087e4dba" /><Relationship Type="http://schemas.openxmlformats.org/officeDocument/2006/relationships/notesSlide" Target="/ppt/notesSlides/notesSlide50.xml" Id="Rf379460b69044c13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5338efbc9678468e" /><Relationship Type="http://schemas.openxmlformats.org/officeDocument/2006/relationships/notesSlide" Target="/ppt/notesSlides/notesSlide51.xml" Id="R8f1313e365474c22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f77804aa6de84c0b" /><Relationship Type="http://schemas.openxmlformats.org/officeDocument/2006/relationships/notesSlide" Target="/ppt/notesSlides/notesSlide52.xml" Id="R596f5faebfef4e81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103ffe8a8a24744" /><Relationship Type="http://schemas.openxmlformats.org/officeDocument/2006/relationships/image" Target="/ppt/media/image59.png" Id="R399ae3112f7742fe" /><Relationship Type="http://schemas.openxmlformats.org/officeDocument/2006/relationships/notesSlide" Target="/ppt/notesSlides/notesSlide53.xml" Id="R60026e4dd7764c72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2be73a11a4e76" /><Relationship Type="http://schemas.openxmlformats.org/officeDocument/2006/relationships/image" Target="/ppt/media/image60.png" Id="Rafa182e87a9f4787" /><Relationship Type="http://schemas.openxmlformats.org/officeDocument/2006/relationships/image" Target="/ppt/media/image61.png" Id="R66b9120e12154601" /><Relationship Type="http://schemas.openxmlformats.org/officeDocument/2006/relationships/notesSlide" Target="/ppt/notesSlides/notesSlide54.xml" Id="Rd605c0624f984829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f9baa715f7e4d59" /><Relationship Type="http://schemas.openxmlformats.org/officeDocument/2006/relationships/image" Target="/ppt/media/image62.png" Id="R8d85e528cd8a424f" /><Relationship Type="http://schemas.openxmlformats.org/officeDocument/2006/relationships/image" Target="/ppt/media/image63.png" Id="Radf0a72b928e4dd9" /><Relationship Type="http://schemas.openxmlformats.org/officeDocument/2006/relationships/notesSlide" Target="/ppt/notesSlides/notesSlide55.xml" Id="Rbd17a7eefacd4c1f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2d4fcd3505b4dc9" /><Relationship Type="http://schemas.openxmlformats.org/officeDocument/2006/relationships/image" Target="/ppt/media/image19.jpeg" Id="R2b243fc1b3274570" /><Relationship Type="http://schemas.openxmlformats.org/officeDocument/2006/relationships/image" Target="/ppt/media/image58.png" Id="Ra92d8434cef74139" /><Relationship Type="http://schemas.openxmlformats.org/officeDocument/2006/relationships/notesSlide" Target="/ppt/notesSlides/notesSlide56.xml" Id="R0c13f6370e9a4b64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f75ec3aea72440ea" /><Relationship Type="http://schemas.openxmlformats.org/officeDocument/2006/relationships/image" Target="/ppt/media/image40.png" Id="R9efdd2a83e1748b1" /><Relationship Type="http://schemas.openxmlformats.org/officeDocument/2006/relationships/image" Target="/ppt/media/image41.png" Id="Rf762dd76935b4ad0" /><Relationship Type="http://schemas.openxmlformats.org/officeDocument/2006/relationships/image" Target="/ppt/media/image10.jpeg" Id="R9cc805ee03684f05" /><Relationship Type="http://schemas.openxmlformats.org/officeDocument/2006/relationships/notesSlide" Target="/ppt/notesSlides/notesSlide57.xml" Id="Rc472fa7deeae4648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2ad2abbef5f4001" /><Relationship Type="http://schemas.openxmlformats.org/officeDocument/2006/relationships/image" Target="/ppt/media/image20.jpeg" Id="R7c9fe09f28034ed3" /><Relationship Type="http://schemas.openxmlformats.org/officeDocument/2006/relationships/notesSlide" Target="/ppt/notesSlides/notesSlide58.xml" Id="Rda42691e70234719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72a4e6f5b1a440f2" /><Relationship Type="http://schemas.openxmlformats.org/officeDocument/2006/relationships/image" Target="/ppt/media/image64.png" Id="Rc637dbec5d4a4085" /><Relationship Type="http://schemas.openxmlformats.org/officeDocument/2006/relationships/image" Target="/ppt/media/image65.png" Id="Rdaf87718a0b84a93" /><Relationship Type="http://schemas.openxmlformats.org/officeDocument/2006/relationships/image" Target="/ppt/media/image66.png" Id="Rfc306b2e343b4716" /><Relationship Type="http://schemas.openxmlformats.org/officeDocument/2006/relationships/notesSlide" Target="/ppt/notesSlides/notesSlide59.xml" Id="R1e41f0af44e146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c1064b858a14f15" /><Relationship Type="http://schemas.openxmlformats.org/officeDocument/2006/relationships/image" Target="/ppt/media/image5.png" Id="R10f0984a171b4cb4" /><Relationship Type="http://schemas.openxmlformats.org/officeDocument/2006/relationships/image" Target="/ppt/media/image6.png" Id="R8c1f86f1fa6f4680" /><Relationship Type="http://schemas.openxmlformats.org/officeDocument/2006/relationships/image" Target="/ppt/media/image7.png" Id="R26cb20d3f4684c8c" /><Relationship Type="http://schemas.openxmlformats.org/officeDocument/2006/relationships/notesSlide" Target="/ppt/notesSlides/notesSlide6.xml" Id="R0c28abf10f444fd1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44d3fd0840d1422e" /><Relationship Type="http://schemas.openxmlformats.org/officeDocument/2006/relationships/image" Target="/ppt/media/image67.png" Id="R2770dc48f41d4ede" /><Relationship Type="http://schemas.openxmlformats.org/officeDocument/2006/relationships/notesSlide" Target="/ppt/notesSlides/notesSlide60.xml" Id="R5f41add7cacd4a26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449a8e438054e1a" /><Relationship Type="http://schemas.openxmlformats.org/officeDocument/2006/relationships/image" Target="/ppt/media/image68.png" Id="R1b0f21fa61c543a2" /><Relationship Type="http://schemas.openxmlformats.org/officeDocument/2006/relationships/image" Target="/ppt/media/image69.png" Id="Rec528c5a892a4ba9" /><Relationship Type="http://schemas.openxmlformats.org/officeDocument/2006/relationships/notesSlide" Target="/ppt/notesSlides/notesSlide61.xml" Id="Ra22d07cdf77d4465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c1cf49e721d4f38" /><Relationship Type="http://schemas.openxmlformats.org/officeDocument/2006/relationships/image" Target="/ppt/media/image36.png" Id="R9703bd6355894a9b" /><Relationship Type="http://schemas.openxmlformats.org/officeDocument/2006/relationships/notesSlide" Target="/ppt/notesSlides/notesSlide62.xml" Id="Rad2b4b8433254e76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38ae1931865a4760" /><Relationship Type="http://schemas.openxmlformats.org/officeDocument/2006/relationships/notesSlide" Target="/ppt/notesSlides/notesSlide63.xml" Id="R080d1189d833410e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980a528f234465e" /><Relationship Type="http://schemas.openxmlformats.org/officeDocument/2006/relationships/image" Target="/ppt/media/image8.jpeg" Id="R619da2b5a5814b0f" /><Relationship Type="http://schemas.openxmlformats.org/officeDocument/2006/relationships/image" Target="/ppt/media/image37.png" Id="Rdab9e64c37a3441b" /><Relationship Type="http://schemas.openxmlformats.org/officeDocument/2006/relationships/image" Target="/ppt/media/image.svg" Id="R62d68c97b67642c4" /><Relationship Type="http://schemas.openxmlformats.org/officeDocument/2006/relationships/notesSlide" Target="/ppt/notesSlides/notesSlide64.xml" Id="Rf88bd1b4f16b4f85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21914ff348b4876" /><Relationship Type="http://schemas.openxmlformats.org/officeDocument/2006/relationships/image" Target="/ppt/media/image21.jpeg" Id="Ra5ce27cf10184453" /><Relationship Type="http://schemas.openxmlformats.org/officeDocument/2006/relationships/notesSlide" Target="/ppt/notesSlides/notesSlide65.xml" Id="R21ca64830b734467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260cab29934c4b84" /><Relationship Type="http://schemas.openxmlformats.org/officeDocument/2006/relationships/image" Target="/ppt/media/image22.jpeg" Id="Rc9b8807ef04944d2" /><Relationship Type="http://schemas.openxmlformats.org/officeDocument/2006/relationships/notesSlide" Target="/ppt/notesSlides/notesSlide66.xml" Id="Rb011de49ba434722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860ee2a88874be1" /><Relationship Type="http://schemas.openxmlformats.org/officeDocument/2006/relationships/image" Target="/ppt/media/image23.jpeg" Id="R3cfaa450891f4cdd" /><Relationship Type="http://schemas.openxmlformats.org/officeDocument/2006/relationships/notesSlide" Target="/ppt/notesSlides/notesSlide67.xml" Id="R45b89711053b47b7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60b2306343f492c" /><Relationship Type="http://schemas.openxmlformats.org/officeDocument/2006/relationships/image" Target="/ppt/media/image24.jpeg" Id="Ra74a04c7dcd54ab7" /><Relationship Type="http://schemas.openxmlformats.org/officeDocument/2006/relationships/notesSlide" Target="/ppt/notesSlides/notesSlide68.xml" Id="R96da398e140345c7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a4a0c942fcd423d" /><Relationship Type="http://schemas.openxmlformats.org/officeDocument/2006/relationships/image" Target="/ppt/media/image70.png" Id="R40fdcb9b5ae94dd9" /><Relationship Type="http://schemas.openxmlformats.org/officeDocument/2006/relationships/image" Target="/ppt/media/image71.png" Id="R38398a2b9f7b4852" /><Relationship Type="http://schemas.openxmlformats.org/officeDocument/2006/relationships/notesSlide" Target="/ppt/notesSlides/notesSlide69.xml" Id="Rde4e373c4e7f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e549f6d69da41e9" /><Relationship Type="http://schemas.openxmlformats.org/officeDocument/2006/relationships/image" Target="/ppt/media/image8.png" Id="Ra3ac6722b2f248d4" /><Relationship Type="http://schemas.openxmlformats.org/officeDocument/2006/relationships/image" Target="/ppt/media/image9.png" Id="Rf07e98bd6b444257" /><Relationship Type="http://schemas.openxmlformats.org/officeDocument/2006/relationships/notesSlide" Target="/ppt/notesSlides/notesSlide7.xml" Id="Rb099daaf7cc742b0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065dd51253a84141" /><Relationship Type="http://schemas.openxmlformats.org/officeDocument/2006/relationships/image" Target="/ppt/media/image25.jpeg" Id="R1ac2fc0c5bc740fb" /><Relationship Type="http://schemas.openxmlformats.org/officeDocument/2006/relationships/notesSlide" Target="/ppt/notesSlides/notesSlide70.xml" Id="R65bbf1a139a642dc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104c94a668cd4eaa" /><Relationship Type="http://schemas.openxmlformats.org/officeDocument/2006/relationships/image" Target="/ppt/media/image26.jpeg" Id="R83f03c7f3b8b4898" /><Relationship Type="http://schemas.openxmlformats.org/officeDocument/2006/relationships/notesSlide" Target="/ppt/notesSlides/notesSlide71.xml" Id="R394189ab292c498d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efbed5651e144e04" /><Relationship Type="http://schemas.openxmlformats.org/officeDocument/2006/relationships/image" Target="/ppt/media/image27.jpeg" Id="R1f80e83988c645ba" /><Relationship Type="http://schemas.openxmlformats.org/officeDocument/2006/relationships/notesSlide" Target="/ppt/notesSlides/notesSlide72.xml" Id="R2f231383fec9468e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f515737154fb1" /><Relationship Type="http://schemas.openxmlformats.org/officeDocument/2006/relationships/notesSlide" Target="/ppt/notesSlides/notesSlide73.xml" Id="R1198a160bdf64877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160b11e6c3414ac1" /><Relationship Type="http://schemas.openxmlformats.org/officeDocument/2006/relationships/image" Target="/ppt/media/image72.png" Id="Rfa29d9fc0deb424e" /><Relationship Type="http://schemas.openxmlformats.org/officeDocument/2006/relationships/notesSlide" Target="/ppt/notesSlides/notesSlide74.xml" Id="R2b62bce48d024bf6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233fd46d5a9c4c70" /><Relationship Type="http://schemas.openxmlformats.org/officeDocument/2006/relationships/image" Target="/ppt/media/image73.png" Id="R78a99eda69564da6" /><Relationship Type="http://schemas.openxmlformats.org/officeDocument/2006/relationships/notesSlide" Target="/ppt/notesSlides/notesSlide75.xml" Id="Rf983a4b7859b47ae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0069c9ba105f40b0" /><Relationship Type="http://schemas.openxmlformats.org/officeDocument/2006/relationships/image" Target="/ppt/media/image74.png" Id="R125ce82c567d4e0d" /><Relationship Type="http://schemas.openxmlformats.org/officeDocument/2006/relationships/notesSlide" Target="/ppt/notesSlides/notesSlide76.xml" Id="R25e3f0d78ae247db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acfea93616f045e0" /><Relationship Type="http://schemas.openxmlformats.org/officeDocument/2006/relationships/image" Target="/ppt/media/image75.png" Id="R59c1b56d727b442a" /><Relationship Type="http://schemas.openxmlformats.org/officeDocument/2006/relationships/image" Target="/ppt/media/image76.png" Id="R3f4dc75732b1423a" /><Relationship Type="http://schemas.openxmlformats.org/officeDocument/2006/relationships/notesSlide" Target="/ppt/notesSlides/notesSlide77.xml" Id="R4f2ba9a7851f4143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3b9a5bd09d1d4383" /><Relationship Type="http://schemas.openxmlformats.org/officeDocument/2006/relationships/image" Target="/ppt/media/image77.png" Id="Ra17f75ff9dfe470d" /><Relationship Type="http://schemas.openxmlformats.org/officeDocument/2006/relationships/notesSlide" Target="/ppt/notesSlides/notesSlide78.xml" Id="Re48c0146120a417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7254699bf920499b" /><Relationship Type="http://schemas.openxmlformats.org/officeDocument/2006/relationships/image" Target="/ppt/media/image10.png" Id="R329c760ca0fc47c4" /><Relationship Type="http://schemas.openxmlformats.org/officeDocument/2006/relationships/image" Target="/ppt/media/image11.png" Id="R1fc836226eb0485a" /><Relationship Type="http://schemas.openxmlformats.org/officeDocument/2006/relationships/image" Target="/ppt/media/image12.png" Id="Rb91237934ceb4fdb" /><Relationship Type="http://schemas.openxmlformats.org/officeDocument/2006/relationships/notesSlide" Target="/ppt/notesSlides/notesSlide8.xml" Id="R5b8359668fd9463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b523cde32544a9a" /><Relationship Type="http://schemas.openxmlformats.org/officeDocument/2006/relationships/image" Target="/ppt/media/image13.png" Id="Rdc235226d3544c46" /><Relationship Type="http://schemas.openxmlformats.org/officeDocument/2006/relationships/image" Target="/ppt/media/image14.png" Id="R723ab8ffee3f40a6" /><Relationship Type="http://schemas.openxmlformats.org/officeDocument/2006/relationships/image" Target="/ppt/media/image15.png" Id="Rb86f957ee6844e7a" /><Relationship Type="http://schemas.openxmlformats.org/officeDocument/2006/relationships/image" Target="/ppt/media/image16.png" Id="R9325e4031e5246d2" /><Relationship Type="http://schemas.openxmlformats.org/officeDocument/2006/relationships/notesSlide" Target="/ppt/notesSlides/notesSlide9.xml" Id="R83c7433c1d75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标题 19">
            <a:extLst xmlns:a="http://schemas.openxmlformats.org/drawingml/2006/main">
              <a:ext uri="{FF2B5EF4-FFF2-40B4-BE49-F238E27FC236}">
                <a16:creationId xmlns:a16="http://schemas.microsoft.com/office/drawing/2014/main" id="{35762C32-FAFF-49FE-A474-8A5046F0EE4D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3065780" y="2631440"/>
            <a:ext cx="6565900" cy="132588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b="1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/>
            </a:r>
          </a:p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A2C6AB40-E07F-4BDC-93DF-91E2476B7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94203" y="6042025"/>
            <a:ext cx="2316480" cy="4298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defTabSz="914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000">
                <a:ln w="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  <a:cs typeface="+mj-lt"/>
              </a:rPr>
              <a:t/>
            </a:r>
          </a:p>
        </p:txBody>
      </p:sp>
      <p:sp>
        <p:nvSpPr>
          <p:cNvPr id="21" name="Cover background">
            <a:extLst xmlns:a="http://schemas.openxmlformats.org/drawingml/2006/main">
              <a:ext uri="{FF2B5EF4-FFF2-40B4-BE49-F238E27FC236}">
                <a16:creationId xmlns:a16="http://schemas.microsoft.com/office/drawing/2014/main" id="{D0FD7049-A925-4F61-8168-0A7947F9E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2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Cover green field">
            <a:extLst xmlns:a="http://schemas.openxmlformats.org/drawingml/2006/main">
              <a:ext uri="{FF2B5EF4-FFF2-40B4-BE49-F238E27FC236}">
                <a16:creationId xmlns:a16="http://schemas.microsoft.com/office/drawing/2014/main" id="{3ABA1692-C585-4F2E-9968-ABDB0BCC4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3905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3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Cover brand">
            <a:extLst xmlns:a="http://schemas.openxmlformats.org/drawingml/2006/main">
              <a:ext uri="{FF2B5EF4-FFF2-40B4-BE49-F238E27FC236}">
                <a16:creationId xmlns:a16="http://schemas.microsoft.com/office/drawing/2014/main" id="{CE3914FD-E039-4DA2-9557-4F117840D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647700"/>
            <a:ext cx="266700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HIVISION</a:t>
            </a:r>
          </a:p>
          <a:p xmlns:a="http://schemas.openxmlformats.org/drawingml/2006/main">
            <a:pPr>
              <a:defRPr sz="172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172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好风景家居</a:t>
            </a:r>
          </a:p>
        </p:txBody>
      </p:sp>
      <p:sp>
        <p:nvSpPr>
          <p:cNvPr id="24" name="Cover english">
            <a:extLst xmlns:a="http://schemas.openxmlformats.org/drawingml/2006/main">
              <a:ext uri="{FF2B5EF4-FFF2-40B4-BE49-F238E27FC236}">
                <a16:creationId xmlns:a16="http://schemas.microsoft.com/office/drawing/2014/main" id="{CB99D869-1EC2-4CB6-8EDA-AF15FA3E2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828800"/>
            <a:ext cx="2667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DESIGN TRAINING</a:t>
            </a:r>
          </a:p>
        </p:txBody>
      </p:sp>
      <p:sp>
        <p:nvSpPr>
          <p:cNvPr id="25" name="Cover title">
            <a:extLst xmlns:a="http://schemas.openxmlformats.org/drawingml/2006/main">
              <a:ext uri="{FF2B5EF4-FFF2-40B4-BE49-F238E27FC236}">
                <a16:creationId xmlns:a16="http://schemas.microsoft.com/office/drawing/2014/main" id="{4948C68E-91A0-4CFD-8D45-CFB798AF0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790700"/>
            <a:ext cx="6477000" cy="1952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900" b="1">
                <a:solidFill>
                  <a:srgbClr val="0D392B"/>
                </a:solidFill>
                <a:latin typeface="Songti SC"/>
                <a:ea typeface="Songti SC"/>
                <a:cs typeface="Songti SC"/>
              </a:defRPr>
            </a:pPr>
            <a:r>
              <a:rPr sz="3900" b="1">
                <a:solidFill>
                  <a:srgbClr val="0D392B"/>
                </a:solidFill>
                <a:latin typeface="Songti SC"/>
                <a:ea typeface="Songti SC"/>
                <a:cs typeface="Songti SC"/>
              </a:rPr>
              <a:t>全屋定制</a:t>
            </a:r>
          </a:p>
          <a:p xmlns:a="http://schemas.openxmlformats.org/drawingml/2006/main">
            <a:pPr>
              <a:defRPr sz="3900" b="1">
                <a:solidFill>
                  <a:srgbClr val="0D392B"/>
                </a:solidFill>
                <a:latin typeface="Songti SC"/>
                <a:ea typeface="Songti SC"/>
                <a:cs typeface="Songti SC"/>
              </a:defRPr>
            </a:pPr>
            <a:r>
              <a:rPr sz="3900" b="1">
                <a:solidFill>
                  <a:srgbClr val="0D392B"/>
                </a:solidFill>
                <a:latin typeface="Songti SC"/>
                <a:ea typeface="Songti SC"/>
                <a:cs typeface="Songti SC"/>
              </a:rPr>
              <a:t>设计与量尺培训</a:t>
            </a:r>
          </a:p>
        </p:txBody>
      </p:sp>
      <p:sp>
        <p:nvSpPr>
          <p:cNvPr id="26" name="Cover accent">
            <a:extLst xmlns:a="http://schemas.openxmlformats.org/drawingml/2006/main">
              <a:ext uri="{FF2B5EF4-FFF2-40B4-BE49-F238E27FC236}">
                <a16:creationId xmlns:a16="http://schemas.microsoft.com/office/drawing/2014/main" id="{8B6B1911-F996-47EF-965D-03A854E24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876675"/>
            <a:ext cx="10477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A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Cover subtitle">
            <a:extLst xmlns:a="http://schemas.openxmlformats.org/drawingml/2006/main">
              <a:ext uri="{FF2B5EF4-FFF2-40B4-BE49-F238E27FC236}">
                <a16:creationId xmlns:a16="http://schemas.microsoft.com/office/drawing/2014/main" id="{0730DF2F-85D8-4FA2-B05C-F953C8923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267200"/>
            <a:ext cx="619125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1575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柜体基础 · 现场测量 · 障碍处理 · 工艺标准</a:t>
            </a:r>
          </a:p>
        </p:txBody>
      </p:sp>
      <p:sp>
        <p:nvSpPr>
          <p:cNvPr id="28" name="Cover footer">
            <a:extLst xmlns:a="http://schemas.openxmlformats.org/drawingml/2006/main">
              <a:ext uri="{FF2B5EF4-FFF2-40B4-BE49-F238E27FC236}">
                <a16:creationId xmlns:a16="http://schemas.microsoft.com/office/drawing/2014/main" id="{7CB5DAAA-65BB-4C24-9FEA-01AF6C9BB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59055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900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好风景 7S 增长系统 / 2026</a:t>
            </a:r>
          </a:p>
        </p:txBody>
      </p:sp>
    </p:spTree>
    <p:extLst>
      <p:ext uri="{BB962C8B-B14F-4D97-AF65-F5344CB8AC3E}">
        <p14:creationId xmlns:p14="http://schemas.microsoft.com/office/powerpoint/2010/main" val="2042764061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83496D18-B765-4FAD-9D50-D400CC112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铰链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品类</a:t>
            </a:r>
          </a:p>
        </p:txBody>
      </p:sp>
      <p:pic>
        <p:nvPicPr>
          <p:cNvPr id="16" name="图片 10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624eada96f4b60"/>
          <a:srcRect xmlns:a="http://schemas.openxmlformats.org/drawingml/2006/main" l="0" t="50556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37260" y="4152900"/>
            <a:ext cx="4742815" cy="2085340"/>
          </a:xfrm>
          <a:prstGeom xmlns:a="http://schemas.openxmlformats.org/drawingml/2006/main" prst="rect">
            <a:avLst/>
          </a:prstGeom>
          <a:ln xmlns:a="http://schemas.openxmlformats.org/drawingml/2006/main" w="9525">
            <a:noFill/>
          </a:ln>
        </p:spPr>
      </p:pic>
      <p:pic>
        <p:nvPicPr>
          <p:cNvPr id="17" name="图片 10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01a240b9c344d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37260" y="1469390"/>
            <a:ext cx="4742815" cy="2276475"/>
          </a:xfrm>
          <a:prstGeom xmlns:a="http://schemas.openxmlformats.org/drawingml/2006/main" prst="rect">
            <a:avLst/>
          </a:prstGeom>
          <a:ln xmlns:a="http://schemas.openxmlformats.org/drawingml/2006/main" w="9525">
            <a:noFill/>
          </a:ln>
        </p:spPr>
      </p:pic>
      <p:pic>
        <p:nvPicPr>
          <p:cNvPr id="18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624eada96f4b60"/>
          <a:srcRect xmlns:a="http://schemas.openxmlformats.org/drawingml/2006/main" l="0" t="695" r="0" b="4916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22340" y="1469390"/>
            <a:ext cx="4723765" cy="2277110"/>
          </a:xfrm>
          <a:prstGeom xmlns:a="http://schemas.openxmlformats.org/drawingml/2006/main" prst="rect">
            <a:avLst/>
          </a:prstGeom>
          <a:ln xmlns:a="http://schemas.openxmlformats.org/drawingml/2006/main" w="9525">
            <a:noFill/>
          </a:ln>
        </p:spPr>
      </p:pic>
      <p:pic>
        <p:nvPicPr>
          <p:cNvPr id="19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1a98cd5ea974c8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22340" y="4152900"/>
            <a:ext cx="4723765" cy="2123440"/>
          </a:xfrm>
          <a:prstGeom xmlns:a="http://schemas.openxmlformats.org/drawingml/2006/main" prst="rect">
            <a:avLst/>
          </a:prstGeom>
          <a:ln xmlns:a="http://schemas.openxmlformats.org/drawingml/2006/main" w="9525">
            <a:noFill/>
          </a:ln>
        </p:spPr>
      </p:pic>
      <p:sp>
        <p:nvSpPr>
          <p:cNvPr id="9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8F8ABCFA-DB45-4059-8297-02767F529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AD132409-81F7-4908-8952-AC3F77B10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1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4357F3F1-A35C-4D87-B9AC-1EEF1ABF4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2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C82CA8F-93FD-451E-9901-626EBDB8F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FF69688-CE70-426E-AF0D-EA44BE790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age number">
            <a:extLst xmlns:a="http://schemas.openxmlformats.org/drawingml/2006/main">
              <a:ext uri="{FF2B5EF4-FFF2-40B4-BE49-F238E27FC236}">
                <a16:creationId xmlns:a16="http://schemas.microsoft.com/office/drawing/2014/main" id="{ED11BEEA-C8DA-4C90-AC8B-5F37D51D52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967304081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图片 10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16f426e13a7403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3395" y="1024255"/>
            <a:ext cx="4526280" cy="5638800"/>
          </a:xfrm>
          <a:prstGeom xmlns:a="http://schemas.openxmlformats.org/drawingml/2006/main" prst="rect">
            <a:avLst/>
          </a:prstGeom>
          <a:ln xmlns:a="http://schemas.openxmlformats.org/drawingml/2006/main" w="9525">
            <a:noFill/>
          </a:ln>
        </p:spPr>
      </p:pic>
      <p:pic>
        <p:nvPicPr>
          <p:cNvPr id="17" name="图片 10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15685ac1ba4096"/>
          <a:srcRect xmlns:a="http://schemas.openxmlformats.org/drawingml/2006/main" l="0" t="15541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81595" y="763905"/>
            <a:ext cx="4449445" cy="5899150"/>
          </a:xfrm>
          <a:prstGeom xmlns:a="http://schemas.openxmlformats.org/drawingml/2006/main" prst="rect">
            <a:avLst/>
          </a:prstGeom>
          <a:ln xmlns:a="http://schemas.openxmlformats.org/drawingml/2006/main" w="9525">
            <a:noFill/>
          </a:ln>
        </p:spPr>
      </p:pic>
      <p:sp>
        <p:nvSpPr>
          <p:cNvPr id="6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133B4E2E-E03F-439A-913F-E44DDFEC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特殊铰链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品类</a:t>
            </a:r>
          </a:p>
        </p:txBody>
      </p:sp>
      <p:pic>
        <p:nvPicPr>
          <p:cNvPr id="19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4d1aef4ee9439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66995" y="1843405"/>
            <a:ext cx="2514600" cy="3448050"/>
          </a:xfrm>
          <a:prstGeom xmlns:a="http://schemas.openxmlformats.org/drawingml/2006/main" prst="rect">
            <a:avLst/>
          </a:prstGeom>
        </p:spPr>
      </p:pic>
      <p:sp>
        <p:nvSpPr>
          <p:cNvPr id="10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F700A73A-9C58-48DE-ABD3-5E120CA77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B34B09C2-AEAC-406D-86BE-76A35B562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2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ADE0FEB3-0586-4BE6-BAC0-4159660EE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3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4E5D0082-7CB9-4669-87D7-F254D7F80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4" name="Footer line">
            <a:extLst xmlns:a="http://schemas.openxmlformats.org/drawingml/2006/main">
              <a:ext uri="{FF2B5EF4-FFF2-40B4-BE49-F238E27FC236}">
                <a16:creationId xmlns:a16="http://schemas.microsoft.com/office/drawing/2014/main" id="{E53EF82F-CFB1-4D96-AD33-D014847E4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Page number">
            <a:extLst xmlns:a="http://schemas.openxmlformats.org/drawingml/2006/main">
              <a:ext uri="{FF2B5EF4-FFF2-40B4-BE49-F238E27FC236}">
                <a16:creationId xmlns:a16="http://schemas.microsoft.com/office/drawing/2014/main" id="{70F9DD94-C5CA-43BC-B677-2E93B4645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240014457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AD09A0C3-1420-4479-A565-66BEAAE6B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特殊铰链品类</a:t>
            </a:r>
          </a:p>
        </p:txBody>
      </p:sp>
      <p:pic>
        <p:nvPicPr>
          <p:cNvPr id="17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9a178326604c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62025" y="1628775"/>
            <a:ext cx="3209290" cy="4176395"/>
          </a:xfrm>
          <a:prstGeom xmlns:a="http://schemas.openxmlformats.org/drawingml/2006/main" prst="rect">
            <a:avLst/>
          </a:prstGeom>
        </p:spPr>
      </p:pic>
      <p:pic>
        <p:nvPicPr>
          <p:cNvPr id="18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c2acf7cc3914d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91200" y="3347720"/>
            <a:ext cx="6134100" cy="3352800"/>
          </a:xfrm>
          <a:prstGeom xmlns:a="http://schemas.openxmlformats.org/drawingml/2006/main" prst="rect">
            <a:avLst/>
          </a:prstGeom>
        </p:spPr>
      </p:pic>
      <p:pic>
        <p:nvPicPr>
          <p:cNvPr id="19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a53b07f3c945b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10020" y="309245"/>
            <a:ext cx="4667885" cy="3110230"/>
          </a:xfrm>
          <a:prstGeom xmlns:a="http://schemas.openxmlformats.org/drawingml/2006/main" prst="rect">
            <a:avLst/>
          </a:prstGeom>
        </p:spPr>
      </p:pic>
      <p:sp>
        <p:nvSpPr>
          <p:cNvPr id="10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5B5C1426-CCC2-4D92-9753-515B295BE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F48B8CD6-FEA5-4574-8A83-5697A5A72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2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C7FDE78A-7A84-4618-B496-477103095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3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B89B791F-CFA3-44D6-BC77-8F5F12B61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4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DBAE879-8AE9-4082-8B60-2AC56FCDF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Page number">
            <a:extLst xmlns:a="http://schemas.openxmlformats.org/drawingml/2006/main">
              <a:ext uri="{FF2B5EF4-FFF2-40B4-BE49-F238E27FC236}">
                <a16:creationId xmlns:a16="http://schemas.microsoft.com/office/drawing/2014/main" id="{24A0008C-61FA-4811-8AD1-3FEF3DD26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699282099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图片 10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3a4660ddb540ff"/>
          <a:srcRect xmlns:a="http://schemas.openxmlformats.org/drawingml/2006/main" l="0" t="5118" r="-316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59115" y="601345"/>
            <a:ext cx="3793490" cy="5965190"/>
          </a:xfrm>
          <a:prstGeom xmlns:a="http://schemas.openxmlformats.org/drawingml/2006/main" prst="rect">
            <a:avLst/>
          </a:prstGeom>
          <a:ln xmlns:a="http://schemas.openxmlformats.org/drawingml/2006/main" w="9525">
            <a:noFill/>
          </a:ln>
        </p:spPr>
      </p:pic>
      <p:sp>
        <p:nvSpPr>
          <p:cNvPr id="11" name="文本框 10">
            <a:extLst xmlns:a="http://schemas.openxmlformats.org/drawingml/2006/main">
              <a:ext uri="{FF2B5EF4-FFF2-40B4-BE49-F238E27FC236}">
                <a16:creationId xmlns:a16="http://schemas.microsoft.com/office/drawing/2014/main" id="{2D9680A7-BF91-4165-8411-39CFEDA7F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595" y="385445"/>
            <a:ext cx="7843520" cy="618553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开门衣柜：标准深度</a:t>
            </a:r>
            <a:r>
              <a:t>550mm</a:t>
            </a:r>
            <a:r>
              <a:t>（含门板</a:t>
            </a:r>
            <a:r>
              <a:t>570mm</a:t>
            </a:r>
            <a:r>
              <a:t>）</a:t>
            </a:r>
            <a:r>
              <a:t>,</a:t>
            </a:r>
            <a:r>
              <a:t>内部净空</a:t>
            </a:r>
            <a:r>
              <a:t>520mm</a:t>
            </a:r>
            <a:r>
              <a:t>（</a:t>
            </a:r>
            <a:r>
              <a:t>9mm</a:t>
            </a:r>
            <a:r>
              <a:t>背板卡槽）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移门衣柜：标准深度</a:t>
            </a:r>
            <a:r>
              <a:t>600/650mm</a:t>
            </a:r>
            <a:r>
              <a:t>，滑门轨道占用空间</a:t>
            </a:r>
            <a:r>
              <a:t>100mm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衣柜下柜：高度范围</a:t>
            </a:r>
            <a:r>
              <a:t>2000-2400</a:t>
            </a:r>
            <a:r>
              <a:t>，建议高度</a:t>
            </a:r>
            <a:r>
              <a:t>2030/</a:t>
            </a:r>
            <a:r>
              <a:rPr u="sng">
                <a:solidFill>
                  <a:srgbClr val="FF0000"/>
                </a:solidFill>
              </a:rPr>
              <a:t>2158</a:t>
            </a:r>
            <a:r>
              <a:t>/2382mm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衣柜上柜：高度范围</a:t>
            </a:r>
            <a:r>
              <a:t>400-700</a:t>
            </a:r>
            <a:r>
              <a:t>，建议高度</a:t>
            </a:r>
            <a:r>
              <a:t>500-550mm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四周收口：默认宽度60mm，可变范围50-200mm，建议宽度50mm，60mm，80mm，100mm，特殊情况可按照设计需求改变宽度。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内抽：内嵌抽屉建议使用宽度380mm，480mm，564mm，664mm，764mm适配标准柜体宽度。（宽度</a:t>
            </a:r>
            <a:r>
              <a:t>55</a:t>
            </a:r>
            <a:r>
              <a:t>0</a:t>
            </a:r>
            <a:r>
              <a:t>以上建议使用托底</a:t>
            </a:r>
            <a:r>
              <a:t>轨道）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脚条：脚条默认高度60mm高度，建议高度60mm，80mm，150mm，特殊情况可按照设计需求制定高度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背板：</a:t>
            </a:r>
            <a:r>
              <a:t>9mm</a:t>
            </a:r>
            <a:r>
              <a:t>背板宽度</a:t>
            </a:r>
            <a:r>
              <a:t>500mm-900mm</a:t>
            </a:r>
            <a:r>
              <a:t>，建议高度</a:t>
            </a:r>
            <a:r>
              <a:t>900-1300mm</a:t>
            </a:r>
            <a:r>
              <a:t>（采用后背拉条形式</a:t>
            </a:r>
            <a:r>
              <a:t>)</a:t>
            </a:r>
            <a:r>
              <a:t>，超高位置采用固定层板打断</a:t>
            </a:r>
            <a:r>
              <a:t>背板</a:t>
            </a:r>
          </a:p>
          <a:p xmlns:a="http://schemas.openxmlformats.org/drawingml/2006/main">
            <a:pPr indent="396240">
              <a:buNone/>
            </a:pPr>
            <a:r>
              <a:t>L</a:t>
            </a:r>
            <a:r>
              <a:t>架位置，下固定高度</a:t>
            </a:r>
            <a:r>
              <a:t>1190mm</a:t>
            </a:r>
            <a:r>
              <a:t>，背拉条拉槽</a:t>
            </a:r>
            <a:r>
              <a:t>形式</a:t>
            </a:r>
          </a:p>
          <a:p xmlns:a="http://schemas.openxmlformats.org/drawingml/2006/main">
            <a:pPr indent="396240">
              <a:buNone/>
            </a:pPr>
            <a:r>
              <a:t>宽度小于</a:t>
            </a:r>
            <a:r>
              <a:t>500mm</a:t>
            </a:r>
            <a:r>
              <a:t>，高度可自由搭建（采用后背拉条</a:t>
            </a:r>
            <a:r>
              <a:t>形式）</a:t>
            </a:r>
          </a:p>
        </p:txBody>
      </p:sp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4C7F13A8-5347-447A-893E-BF3D17CE5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0570" y="71120"/>
            <a:ext cx="3354705" cy="80073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衣柜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sp>
        <p:nvSpPr>
          <p:cNvPr id="13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E1AD1184-AF13-405C-9648-E0D45F859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0AC536DA-D643-4D12-8F1C-B12AA9923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5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E10A34DC-488C-4A1D-B6FA-926CA9BB2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6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490C4DA2-5A40-496E-A9FA-04223436C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7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8770CC4-BA7A-4258-83DC-BF4318F94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Page number">
            <a:extLst xmlns:a="http://schemas.openxmlformats.org/drawingml/2006/main">
              <a:ext uri="{FF2B5EF4-FFF2-40B4-BE49-F238E27FC236}">
                <a16:creationId xmlns:a16="http://schemas.microsoft.com/office/drawing/2014/main" id="{E4F01783-F371-4D47-B2D8-7380F49B0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65302263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abb712f08e0422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180" y="133350"/>
            <a:ext cx="10404475" cy="6475730"/>
          </a:xfrm>
          <a:prstGeom xmlns:a="http://schemas.openxmlformats.org/drawingml/2006/main" prst="rect">
            <a:avLst/>
          </a:prstGeom>
        </p:spPr>
      </p:pic>
      <p:sp>
        <p:nvSpPr>
          <p:cNvPr id="2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CBF0E122-5D26-4728-AA8B-D168A3B18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5D666C9E-DB92-4CC3-8D80-4DB1B984A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4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FF8AA161-8ED4-4402-B315-18737C925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A3A44642-1CBD-4219-8C95-5E3B52D35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6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601A93A-2AB6-4EE8-8041-89F5EB257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39F27743-3A12-4F30-A643-9EDB9E304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55413858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object 6">
            <a:extLst xmlns:a="http://schemas.openxmlformats.org/drawingml/2006/main">
              <a:ext uri="{FF2B5EF4-FFF2-40B4-BE49-F238E27FC236}">
                <a16:creationId xmlns:a16="http://schemas.microsoft.com/office/drawing/2014/main" id="{5E9AC257-567F-4EC7-8A92-8D15D7F8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98" y="436206"/>
            <a:ext cx="10451990" cy="6119997"/>
          </a:xfrm>
          <a:prstGeom xmlns:a="http://schemas.openxmlformats.org/drawingml/2006/main" prst="rect">
            <a:avLst/>
          </a:prstGeom>
          <a:blipFill xmlns:a="http://schemas.openxmlformats.org/drawingml/2006/main">
            <a:blip xmlns:r="http://schemas.openxmlformats.org/officeDocument/2006/relationships" r:embed="R5395edc01f8c4b02"/>
            <a:stretch>
              <a:fillRect l="0" t="0" r="0" b="0"/>
            </a:stretch>
          </a:blip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5DD268F7-3003-4FB5-B3B4-21D18E3AA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1B37F903-F9EE-4B9E-AD0B-B6F2D1783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CE5F20E9-6DD1-481F-9B24-BE3C6EE0F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834A09FD-7B32-4844-B53F-512E27C2C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7182DA47-D4F8-4733-B701-9CE86ECCA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9EB3FCA9-CB18-4FBB-A200-9EA0A1033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665287158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文本框 10">
            <a:extLst xmlns:a="http://schemas.openxmlformats.org/drawingml/2006/main">
              <a:ext uri="{FF2B5EF4-FFF2-40B4-BE49-F238E27FC236}">
                <a16:creationId xmlns:a16="http://schemas.microsoft.com/office/drawing/2014/main" id="{BB5B0BD7-64C4-427E-BF69-F87E6B9F0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5670" y="1113155"/>
            <a:ext cx="10306050" cy="50774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短衣区：一般用来悬挂衬衫、西服、T恤、外套等时下常用、易褶皱的衣物，</a:t>
            </a:r>
            <a:r>
              <a:t>尺寸建议10</a:t>
            </a:r>
            <a:r>
              <a:t>0</a:t>
            </a:r>
            <a:r>
              <a:t>0m</a:t>
            </a:r>
            <a:r>
              <a:t>m-120</a:t>
            </a:r>
            <a:r>
              <a:t>0m</a:t>
            </a:r>
            <a:r>
              <a:t>m，不得低于</a:t>
            </a:r>
            <a:r>
              <a:t>900mm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长衣区：主要是放置如风衣、大衣、连衣裙、羽绒服、礼服等长款衣服140</a:t>
            </a:r>
            <a:r>
              <a:t>0mm</a:t>
            </a:r>
            <a:r>
              <a:t>-170</a:t>
            </a:r>
            <a:r>
              <a:t>0m</a:t>
            </a:r>
            <a:r>
              <a:t>m，不得低于</a:t>
            </a:r>
            <a:r>
              <a:t>1300mm</a:t>
            </a:r>
            <a:r>
              <a:t>，长衣区主要用于悬挂风衣、羽绒服、大衣、连衣裙、礼服等长款衣服。可根据自己拥有长款衣服的件数设计长衣区的宽度，一般来讲，宽450mm即够一个人使用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挂衣杆：挂衣杆和柜顶之间不能小于60mm，否则不方便取放衣架。挂衣杆到底板之间不能小于900mm，否则衣服会拖到底板上。另外，挂衣杆到地面的距离不要超过2000mm，否则不方便拿取。挂衣杆的安装高度应是主人的身高加30公分为最佳。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叠放区：宽度在33</a:t>
            </a:r>
            <a:r>
              <a:t>0</a:t>
            </a:r>
            <a:r>
              <a:t>-4</a:t>
            </a:r>
            <a:r>
              <a:t>00m</a:t>
            </a:r>
            <a:r>
              <a:t>m之间，高度35</a:t>
            </a:r>
            <a:r>
              <a:t>0m</a:t>
            </a:r>
            <a:r>
              <a:t>m-5</a:t>
            </a:r>
            <a:r>
              <a:t>00m</a:t>
            </a:r>
            <a:r>
              <a:t>m，叠放区用于叠放毛衣、T恤、休闲裤等衣物。最好安排在腰到眼睛之间的区域，这样拿取方便，还能减少进灰尘。一般设计会可调节的活动</a:t>
            </a:r>
            <a:r>
              <a:t>层板。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抽屉：高度15</a:t>
            </a:r>
            <a:r>
              <a:t>0</a:t>
            </a:r>
            <a:r>
              <a:t>-20</a:t>
            </a:r>
            <a:r>
              <a:t>0m</a:t>
            </a:r>
            <a:r>
              <a:t>m，深度40</a:t>
            </a:r>
            <a:r>
              <a:t>0</a:t>
            </a:r>
            <a:r>
              <a:t>-50</a:t>
            </a:r>
            <a:r>
              <a:t>0m</a:t>
            </a:r>
            <a:r>
              <a:t>m，宽度40</a:t>
            </a:r>
            <a:r>
              <a:t>0</a:t>
            </a:r>
            <a:r>
              <a:t>-8</a:t>
            </a:r>
            <a:r>
              <a:t>00m</a:t>
            </a:r>
            <a:r>
              <a:t>m</a:t>
            </a:r>
          </a:p>
          <a:p xmlns:a="http://schemas.openxmlformats.org/drawingml/2006/main">
            <a:pPr indent="0">
              <a:buNone/>
            </a:pPr>
            <a:r>
              <a:t>抽屉离地高度不得高度</a:t>
            </a:r>
            <a:r>
              <a:t>1200mm</a:t>
            </a:r>
          </a:p>
        </p:txBody>
      </p:sp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6558DB86-0B5F-4D29-AA4C-96B040D18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功能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分区</a:t>
            </a:r>
          </a:p>
        </p:txBody>
      </p:sp>
      <p:sp>
        <p:nvSpPr>
          <p:cNvPr id="12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11A1EF83-368C-424E-AE20-8515FFABB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D6CFB050-0D15-49E4-B1E0-09B1CEEAF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4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2D61E0A8-BA74-49A0-9646-A92AFC575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941F8B82-976B-4453-8397-AE4379FA5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6" name="Footer line">
            <a:extLst xmlns:a="http://schemas.openxmlformats.org/drawingml/2006/main">
              <a:ext uri="{FF2B5EF4-FFF2-40B4-BE49-F238E27FC236}">
                <a16:creationId xmlns:a16="http://schemas.microsoft.com/office/drawing/2014/main" id="{462806F0-5C66-46C4-A0AE-B2D84497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4BBFB8DE-33B9-417A-B811-E7F7309B7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38759793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0F779F79-6F2D-4FB0-B3EB-F85DF32DC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注意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事项</a:t>
            </a:r>
          </a:p>
        </p:txBody>
      </p:sp>
      <p:pic>
        <p:nvPicPr>
          <p:cNvPr id="23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aebdae2ec3c429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38785" y="1424305"/>
            <a:ext cx="3844925" cy="3020060"/>
          </a:xfrm>
          <a:prstGeom xmlns:a="http://schemas.openxmlformats.org/drawingml/2006/main" prst="rect">
            <a:avLst/>
          </a:prstGeom>
        </p:spPr>
      </p:pic>
      <p:pic>
        <p:nvPicPr>
          <p:cNvPr id="24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bcef81b8f0a4a8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75810" y="1423670"/>
            <a:ext cx="3336290" cy="3020695"/>
          </a:xfrm>
          <a:prstGeom xmlns:a="http://schemas.openxmlformats.org/drawingml/2006/main" prst="rect">
            <a:avLst/>
          </a:prstGeom>
        </p:spPr>
      </p:pic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32E85B6E-ED58-498B-8FA6-0A8806873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220" y="5504180"/>
            <a:ext cx="10867390" cy="1198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靠墙</a:t>
            </a:r>
            <a:r>
              <a:t>/</a:t>
            </a:r>
            <a:r>
              <a:t>床头柜位置内部空间采用挂衣区为主，采用门板分段</a:t>
            </a:r>
            <a:r>
              <a:t>/</a:t>
            </a:r>
            <a:r>
              <a:t>开启单扇门板（大角度铰链），</a:t>
            </a:r>
            <a:r>
              <a:t>更加合理使用空间。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原则：让床头柜挡住的空间</a:t>
            </a:r>
            <a:r>
              <a:t>，使用更合理，</a:t>
            </a:r>
            <a:r>
              <a:t>方便</a:t>
            </a:r>
          </a:p>
        </p:txBody>
      </p:sp>
      <p:pic>
        <p:nvPicPr>
          <p:cNvPr id="26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bf20fba40b4fc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301990" y="1423670"/>
            <a:ext cx="3328035" cy="3020060"/>
          </a:xfrm>
          <a:prstGeom xmlns:a="http://schemas.openxmlformats.org/drawingml/2006/main" prst="rect">
            <a:avLst/>
          </a:prstGeom>
        </p:spPr>
      </p:pic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B8EE3371-B8B3-4271-8C79-C10C2F6CD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90370" y="4751705"/>
            <a:ext cx="155257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正确</a:t>
            </a:r>
            <a:r>
              <a:t>做法</a:t>
            </a:r>
          </a:p>
        </p:txBody>
      </p:sp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0F65E322-94D1-4D59-8A51-E3878591C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79745" y="4751705"/>
            <a:ext cx="155257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正确</a:t>
            </a:r>
            <a:r>
              <a:t>做法</a:t>
            </a:r>
          </a:p>
        </p:txBody>
      </p:sp>
      <p:sp>
        <p:nvSpPr>
          <p:cNvPr id="12" name="文本框 11">
            <a:extLst xmlns:a="http://schemas.openxmlformats.org/drawingml/2006/main">
              <a:ext uri="{FF2B5EF4-FFF2-40B4-BE49-F238E27FC236}">
                <a16:creationId xmlns:a16="http://schemas.microsoft.com/office/drawing/2014/main" id="{FF7EFD06-D5C2-47D0-A215-9CC3723C0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5445" y="4751705"/>
            <a:ext cx="155257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rPr>
                <a:solidFill>
                  <a:srgbClr val="C00000"/>
                </a:solidFill>
              </a:rPr>
              <a:t>错误</a:t>
            </a:r>
            <a:r>
              <a:t>做法</a:t>
            </a:r>
          </a:p>
        </p:txBody>
      </p:sp>
      <p:sp>
        <p:nvSpPr>
          <p:cNvPr id="1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E5150588-2D11-444C-B640-3078E3C43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7CCE1093-E8EE-403D-AF2F-62ED7B2F1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4FFEF369-1826-4E4F-809E-3D99839DC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364FAFBC-44B4-4EF1-AA49-D3FD65C4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2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77AAE14B-4B05-4D62-9D1C-17C433A24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4074EA5E-B456-4466-BDD6-222238C72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1399625239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2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20f2659856457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4040" y="1259840"/>
            <a:ext cx="1662430" cy="3924300"/>
          </a:xfrm>
          <a:prstGeom xmlns:a="http://schemas.openxmlformats.org/drawingml/2006/main" prst="rect">
            <a:avLst/>
          </a:prstGeom>
        </p:spPr>
      </p:pic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00C501CD-5599-4B3F-A146-B5BE3B79C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注意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事项</a:t>
            </a: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0F64DBC9-DBF6-4CEA-B447-DE6AD572C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220" y="5504180"/>
            <a:ext cx="10867390" cy="1198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抽屉避让：于开门一侧安装抽屉侧封板（宽度</a:t>
            </a:r>
            <a:r>
              <a:t>50</a:t>
            </a:r>
            <a:r>
              <a:t>），用于避让门板常规铰链（</a:t>
            </a:r>
            <a:r>
              <a:t>宽度），</a:t>
            </a:r>
            <a:r>
              <a:t>同时抽屉部件内退</a:t>
            </a:r>
            <a:r>
              <a:t>80mm</a:t>
            </a:r>
            <a:r>
              <a:t>（至少</a:t>
            </a:r>
            <a:r>
              <a:t>70mm</a:t>
            </a:r>
            <a:r>
              <a:t>）避让铰链（</a:t>
            </a:r>
            <a:r>
              <a:t>深度）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移门衣柜抽屉注意：与滑门下轨道冲突，与滑门冲突（抽屉放两侧</a:t>
            </a:r>
            <a:r>
              <a:t>/</a:t>
            </a:r>
            <a:r>
              <a:rPr>
                <a:solidFill>
                  <a:srgbClr val="C00000"/>
                </a:solidFill>
              </a:rPr>
              <a:t>不可放中间</a:t>
            </a:r>
            <a:r>
              <a:t>）</a:t>
            </a:r>
          </a:p>
        </p:txBody>
      </p:sp>
      <p:pic>
        <p:nvPicPr>
          <p:cNvPr id="35" name="图片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b6ef802ae3452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541270" y="1278890"/>
            <a:ext cx="1753870" cy="3857625"/>
          </a:xfrm>
          <a:prstGeom xmlns:a="http://schemas.openxmlformats.org/drawingml/2006/main" prst="rect">
            <a:avLst/>
          </a:prstGeom>
        </p:spPr>
      </p:pic>
      <p:pic>
        <p:nvPicPr>
          <p:cNvPr id="36" name="图片 1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cea6cedece04da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62220" y="967740"/>
            <a:ext cx="3238500" cy="4123690"/>
          </a:xfrm>
          <a:prstGeom xmlns:a="http://schemas.openxmlformats.org/drawingml/2006/main" prst="rect">
            <a:avLst/>
          </a:prstGeom>
        </p:spPr>
      </p:pic>
      <p:pic>
        <p:nvPicPr>
          <p:cNvPr id="37" name="图片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0d7aaee210e4e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9558020" y="3233420"/>
            <a:ext cx="1825625" cy="2180590"/>
          </a:xfrm>
          <a:prstGeom xmlns:a="http://schemas.openxmlformats.org/drawingml/2006/main" prst="rect">
            <a:avLst/>
          </a:prstGeom>
        </p:spPr>
      </p:pic>
      <p:pic>
        <p:nvPicPr>
          <p:cNvPr id="38" name="图片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a764d9027424f0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9523095" y="769620"/>
            <a:ext cx="2010410" cy="2203450"/>
          </a:xfrm>
          <a:prstGeom xmlns:a="http://schemas.openxmlformats.org/drawingml/2006/main" prst="rect">
            <a:avLst/>
          </a:prstGeom>
        </p:spPr>
      </p:pic>
      <p:sp>
        <p:nvSpPr>
          <p:cNvPr id="18" name="文本框 17">
            <a:extLst xmlns:a="http://schemas.openxmlformats.org/drawingml/2006/main">
              <a:ext uri="{FF2B5EF4-FFF2-40B4-BE49-F238E27FC236}">
                <a16:creationId xmlns:a16="http://schemas.microsoft.com/office/drawing/2014/main" id="{1B90F42A-85F8-4B80-9751-A891607C5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77375" y="2925445"/>
            <a:ext cx="155257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rPr>
                <a:solidFill>
                  <a:srgbClr val="C00000"/>
                </a:solidFill>
              </a:rPr>
              <a:t>错误</a:t>
            </a:r>
            <a:r>
              <a:t>做法</a:t>
            </a:r>
          </a:p>
        </p:txBody>
      </p:sp>
      <p:sp>
        <p:nvSpPr>
          <p:cNvPr id="20" name="文本框 19">
            <a:extLst xmlns:a="http://schemas.openxmlformats.org/drawingml/2006/main">
              <a:ext uri="{FF2B5EF4-FFF2-40B4-BE49-F238E27FC236}">
                <a16:creationId xmlns:a16="http://schemas.microsoft.com/office/drawing/2014/main" id="{9AF2E5AB-FA51-41FD-8E24-D93ABD416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6395" y="2845435"/>
            <a:ext cx="155257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0" algn="ctr">
              <a:buNone/>
            </a:pPr>
            <a:r>
              <a:t>正确</a:t>
            </a:r>
            <a:r>
              <a:t>做法</a:t>
            </a:r>
          </a:p>
        </p:txBody>
      </p:sp>
      <p:sp>
        <p:nvSpPr>
          <p:cNvPr id="2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6625D47B-7722-4A97-8028-16289E998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4CB73C57-255B-4EE8-962D-09806B697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766C442E-6B93-49D6-93CC-804E96FECB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12B11A68-0BFF-4A66-96E4-0ECCB6FB6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3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F99AA53A-D9F8-4890-BBBF-4ADCDE6A75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8F0A9D70-D7F4-4A39-B2A4-D367D46EE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091515265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7E032CE5-0522-436F-A096-8D0E35283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注意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事项</a:t>
            </a: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A1E4B480-60C1-43E0-97BE-9E4C3FFB3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220" y="6009005"/>
            <a:ext cx="1086739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注：过门吊柜必须采用</a:t>
            </a:r>
            <a:r>
              <a:t>18</a:t>
            </a:r>
            <a:r>
              <a:t>背板结构，同时柜体有一部分搭接在衣柜下方承重，避免柜体下沉，</a:t>
            </a:r>
            <a:r>
              <a:t>垮塌</a:t>
            </a:r>
          </a:p>
        </p:txBody>
      </p:sp>
      <p:pic>
        <p:nvPicPr>
          <p:cNvPr id="23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835aa7d3644d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77570" y="1118870"/>
            <a:ext cx="4448175" cy="4295775"/>
          </a:xfrm>
          <a:prstGeom xmlns:a="http://schemas.openxmlformats.org/drawingml/2006/main" prst="rect">
            <a:avLst/>
          </a:prstGeom>
        </p:spPr>
      </p:pic>
      <p:pic>
        <p:nvPicPr>
          <p:cNvPr id="24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bec3ec16d1546e9"/>
          <a:srcRect xmlns:a="http://schemas.openxmlformats.org/drawingml/2006/main" l="0" t="0" r="0" b="225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0" y="1119505"/>
            <a:ext cx="4949825" cy="4199890"/>
          </a:xfrm>
          <a:prstGeom xmlns:a="http://schemas.openxmlformats.org/drawingml/2006/main" prst="rect">
            <a:avLst/>
          </a:prstGeom>
        </p:spPr>
      </p:pic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1C7D725B-CD32-4973-A56A-271DB4AA1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17570" y="4056380"/>
            <a:ext cx="155257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正确</a:t>
            </a:r>
            <a:r>
              <a:t>做法</a:t>
            </a:r>
          </a:p>
        </p:txBody>
      </p:sp>
      <p:sp>
        <p:nvSpPr>
          <p:cNvPr id="12" name="文本框 11">
            <a:extLst xmlns:a="http://schemas.openxmlformats.org/drawingml/2006/main">
              <a:ext uri="{FF2B5EF4-FFF2-40B4-BE49-F238E27FC236}">
                <a16:creationId xmlns:a16="http://schemas.microsoft.com/office/drawing/2014/main" id="{2E2C53F8-4026-44FA-A130-E3DBB7A13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9220" y="4056380"/>
            <a:ext cx="155257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rPr>
                <a:solidFill>
                  <a:srgbClr val="C00000"/>
                </a:solidFill>
              </a:rPr>
              <a:t>错误</a:t>
            </a:r>
            <a:r>
              <a:t>做法</a:t>
            </a:r>
          </a:p>
        </p:txBody>
      </p:sp>
      <p:sp>
        <p:nvSpPr>
          <p:cNvPr id="15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F4C1EE83-208B-4C97-A323-B9DE70B13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3CD2FBA0-E7C7-42A2-8046-3D75E2640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7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B321E4D2-74C8-434E-AECA-9E8EC8BDA1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BDDB5A73-205A-4D36-B4E6-F101CB13D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9" name="Footer line">
            <a:extLst xmlns:a="http://schemas.openxmlformats.org/drawingml/2006/main">
              <a:ext uri="{FF2B5EF4-FFF2-40B4-BE49-F238E27FC236}">
                <a16:creationId xmlns:a16="http://schemas.microsoft.com/office/drawing/2014/main" id="{80EF25D3-C866-4A21-9BC8-87A443B17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38D8B591-890C-44D1-BBE0-BE2535383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928751946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6F5BBF3F-F150-45CE-8098-073587201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板材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应用</a:t>
            </a:r>
          </a:p>
        </p:txBody>
      </p:sp>
      <p:sp>
        <p:nvSpPr>
          <p:cNvPr id="11" name="文本框 10">
            <a:extLst xmlns:a="http://schemas.openxmlformats.org/drawingml/2006/main">
              <a:ext uri="{FF2B5EF4-FFF2-40B4-BE49-F238E27FC236}">
                <a16:creationId xmlns:a16="http://schemas.microsoft.com/office/drawing/2014/main" id="{BA0D41CF-EE25-4B71-99C6-7A732BF64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585" y="1263015"/>
            <a:ext cx="8985885" cy="50774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板材厚度：</a:t>
            </a:r>
            <a:r>
              <a:t> 9mm</a:t>
            </a:r>
            <a:r>
              <a:t>（背板</a:t>
            </a:r>
            <a:r>
              <a:t>/</a:t>
            </a:r>
            <a:r>
              <a:t>抽屉底板</a:t>
            </a:r>
            <a:r>
              <a:t>/</a:t>
            </a:r>
            <a:r>
              <a:t>格子）</a:t>
            </a:r>
            <a:r>
              <a:t>     18mm</a:t>
            </a:r>
            <a:r>
              <a:t>（柜体板）</a:t>
            </a:r>
            <a:r>
              <a:t>     25mm </a:t>
            </a:r>
            <a:r>
              <a:t>（台面</a:t>
            </a:r>
            <a:r>
              <a:t>板）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标板：</a:t>
            </a:r>
            <a:r>
              <a:t>18*1220*2440</a:t>
            </a:r>
            <a:r>
              <a:t>（纹理方向），实际使用尺寸</a:t>
            </a:r>
            <a:r>
              <a:t>1200*2420</a:t>
            </a:r>
            <a:r>
              <a:t>（最大</a:t>
            </a:r>
            <a:r>
              <a:t>尺寸）</a:t>
            </a:r>
          </a:p>
          <a:p xmlns:a="http://schemas.openxmlformats.org/drawingml/2006/main">
            <a:pPr indent="0">
              <a:buNone/>
            </a:pPr>
            <a:r>
              <a:t>适用范围：统一使用标板进行设计，超高部分采用上下柜形式进行设计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>
              <a:buNone/>
            </a:pPr>
            <a:r>
              <a:t>大板：</a:t>
            </a:r>
            <a:r>
              <a:t>18*1220*2745</a:t>
            </a:r>
            <a:r>
              <a:t>（纹理方向），实际使用尺寸</a:t>
            </a:r>
            <a:r>
              <a:t>1200*2720</a:t>
            </a:r>
            <a:r>
              <a:t>（最大</a:t>
            </a:r>
            <a:r>
              <a:t>尺寸）</a:t>
            </a:r>
          </a:p>
          <a:p xmlns:a="http://schemas.openxmlformats.org/drawingml/2006/main">
            <a:pPr indent="0">
              <a:buNone/>
            </a:pPr>
            <a:r>
              <a:t>适用范围：门板，见光板，收口板（仅有</a:t>
            </a:r>
            <a:r>
              <a:t>18mm</a:t>
            </a:r>
            <a:r>
              <a:t>厚度）</a:t>
            </a:r>
          </a:p>
          <a:p xmlns:a="http://schemas.openxmlformats.org/drawingml/2006/main">
            <a:pPr indent="0">
              <a:buNone/>
            </a:pPr>
          </a:p>
          <a:p xmlns:a="http://schemas.openxmlformats.org/drawingml/2006/main">
            <a:pPr indent="0">
              <a:buNone/>
            </a:pPr>
          </a:p>
          <a:p xmlns:a="http://schemas.openxmlformats.org/drawingml/2006/main">
            <a:pPr indent="0">
              <a:buNone/>
            </a:pPr>
          </a:p>
          <a:p xmlns:a="http://schemas.openxmlformats.org/drawingml/2006/main">
            <a:pPr indent="396240">
              <a:buNone/>
            </a:pPr>
            <a:r>
              <a:t>吸塑门</a:t>
            </a:r>
            <a:r>
              <a:t>板：标板</a:t>
            </a:r>
          </a:p>
          <a:p xmlns:a="http://schemas.openxmlformats.org/drawingml/2006/main">
            <a:pPr indent="396240">
              <a:buNone/>
            </a:pPr>
          </a:p>
          <a:p xmlns:a="http://schemas.openxmlformats.org/drawingml/2006/main">
            <a:pPr indent="396240" algn="l">
              <a:buNone/>
            </a:pPr>
            <a:r>
              <a:t>油漆</a:t>
            </a:r>
            <a:r>
              <a:t>门板</a:t>
            </a:r>
            <a:r>
              <a:t>：标板</a:t>
            </a:r>
            <a:r>
              <a:t>/</a:t>
            </a:r>
            <a:r>
              <a:t>大板</a:t>
            </a:r>
          </a:p>
          <a:p xmlns:a="http://schemas.openxmlformats.org/drawingml/2006/main">
            <a:pPr indent="396240" algn="l">
              <a:buNone/>
            </a:pPr>
          </a:p>
          <a:p xmlns:a="http://schemas.openxmlformats.org/drawingml/2006/main">
            <a:pPr indent="396240" algn="l">
              <a:buNone/>
            </a:pPr>
            <a:r>
              <a:t>PET</a:t>
            </a:r>
            <a:r>
              <a:t> </a:t>
            </a:r>
            <a:r>
              <a:t>门板</a:t>
            </a:r>
            <a:r>
              <a:t>：标板</a:t>
            </a:r>
            <a:r>
              <a:t>/</a:t>
            </a:r>
            <a:r>
              <a:t>大板</a:t>
            </a:r>
          </a:p>
          <a:p xmlns:a="http://schemas.openxmlformats.org/drawingml/2006/main">
            <a:pPr indent="396240" algn="l">
              <a:buNone/>
            </a:pPr>
          </a:p>
          <a:p xmlns:a="http://schemas.openxmlformats.org/drawingml/2006/main">
            <a:pPr indent="396240" algn="l">
              <a:buNone/>
            </a:pPr>
            <a:r>
              <a:t>吸塑</a:t>
            </a:r>
            <a:r>
              <a:t>门板</a:t>
            </a:r>
            <a:r>
              <a:t>：</a:t>
            </a:r>
            <a:r>
              <a:t>标板</a:t>
            </a:r>
          </a:p>
          <a:p xmlns:a="http://schemas.openxmlformats.org/drawingml/2006/main">
            <a:pPr indent="396240" algn="l">
              <a:buNone/>
            </a:pP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06791A23-E92A-412B-BB38-1F2BDED55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08418" y="952615"/>
            <a:ext cx="459489" cy="107966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eaVert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2440</a:t>
            </a:r>
          </a:p>
        </p:txBody>
      </p:sp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3710609-AF14-4144-903A-DE662FA24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073981" y="386715"/>
            <a:ext cx="1601129" cy="2368376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75000"/>
            </a:schemeClr>
          </a:solidFill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57E8A8D2-AD7F-499D-B964-0B980D7C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40470" y="2765215"/>
            <a:ext cx="1195786" cy="36849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1220</a:t>
            </a:r>
          </a:p>
        </p:txBody>
      </p:sp>
      <p:sp>
        <p:nvSpPr>
          <p:cNvPr id="7" name="上下箭头 6">
            <a:extLst xmlns:a="http://schemas.openxmlformats.org/drawingml/2006/main">
              <a:ext uri="{FF2B5EF4-FFF2-40B4-BE49-F238E27FC236}">
                <a16:creationId xmlns:a16="http://schemas.microsoft.com/office/drawing/2014/main" id="{F42860C8-4CA9-4CDC-BA7C-B96C0C292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53404" y="952615"/>
            <a:ext cx="437729" cy="1095355"/>
          </a:xfrm>
          <a:prstGeom xmlns:a="http://schemas.openxmlformats.org/drawingml/2006/main" prst="upDownArrow">
            <a:avLst/>
          </a:prstGeom>
          <a:solidFill xmlns:a="http://schemas.openxmlformats.org/drawingml/2006/main">
            <a:schemeClr val="accent4">
              <a:lumMod val="40000"/>
              <a:lumOff val="60000"/>
            </a:schemeClr>
          </a:solidFill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>
                <a:solidFill>
                  <a:schemeClr val="tx1"/>
                </a:solidFill>
              </a:rPr>
              <a:t>标板</a:t>
            </a:r>
          </a:p>
        </p:txBody>
      </p:sp>
      <p:sp>
        <p:nvSpPr>
          <p:cNvPr id="12" name="文本框 11">
            <a:extLst xmlns:a="http://schemas.openxmlformats.org/drawingml/2006/main">
              <a:ext uri="{FF2B5EF4-FFF2-40B4-BE49-F238E27FC236}">
                <a16:creationId xmlns:a16="http://schemas.microsoft.com/office/drawing/2014/main" id="{D3231ECE-AB7F-49BE-B14D-F5FAC95D9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14116" y="4269309"/>
            <a:ext cx="459573" cy="1079817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eaVert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2745</a:t>
            </a:r>
          </a:p>
        </p:txBody>
      </p:sp>
      <p:sp>
        <p:nvSpPr>
          <p:cNvPr id="9" name="矩形 8">
            <a:extLst xmlns:a="http://schemas.openxmlformats.org/drawingml/2006/main">
              <a:ext uri="{FF2B5EF4-FFF2-40B4-BE49-F238E27FC236}">
                <a16:creationId xmlns:a16="http://schemas.microsoft.com/office/drawing/2014/main" id="{E48BC751-C64E-43CD-A8DB-145AFEEC4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073689" y="3376295"/>
            <a:ext cx="1601420" cy="2946845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75000"/>
            </a:schemeClr>
          </a:solidFill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1D6835B5-F422-4DDD-B846-3590591F9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39703" y="6340858"/>
            <a:ext cx="1197522" cy="36854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1220</a:t>
            </a:r>
          </a:p>
        </p:txBody>
      </p:sp>
      <p:sp>
        <p:nvSpPr>
          <p:cNvPr id="13" name="上下箭头 12">
            <a:extLst xmlns:a="http://schemas.openxmlformats.org/drawingml/2006/main">
              <a:ext uri="{FF2B5EF4-FFF2-40B4-BE49-F238E27FC236}">
                <a16:creationId xmlns:a16="http://schemas.microsoft.com/office/drawing/2014/main" id="{B9DCE553-F68B-4BA6-AB50-B42D5A7EE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653217" y="4293102"/>
            <a:ext cx="444389" cy="1113230"/>
          </a:xfrm>
          <a:prstGeom xmlns:a="http://schemas.openxmlformats.org/drawingml/2006/main" prst="upDownArrow">
            <a:avLst/>
          </a:prstGeom>
          <a:solidFill xmlns:a="http://schemas.openxmlformats.org/drawingml/2006/main">
            <a:schemeClr val="accent4">
              <a:lumMod val="40000"/>
              <a:lumOff val="60000"/>
            </a:schemeClr>
          </a:solidFill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  <a:r>
              <a:rPr>
                <a:solidFill>
                  <a:schemeClr val="tx1"/>
                </a:solidFill>
              </a:rPr>
              <a:t>大板</a:t>
            </a:r>
          </a:p>
        </p:txBody>
      </p:sp>
      <p:sp>
        <p:nvSpPr>
          <p:cNvPr id="14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1ED22119-DF66-41F3-AB7D-AB9A5A5C71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F9312304-EF5E-40CE-8A76-1C652F098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6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D9B5DA65-1C25-410A-8672-F0262CB36B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7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6A72C89-7F3C-4F42-95DA-98D1AF451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B017DB96-5185-411B-9F68-BA73E4BF0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6462E3B6-9D12-423F-9435-A04A84C72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251270240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1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33b9857686497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026920" y="1052830"/>
            <a:ext cx="3938270" cy="4267200"/>
          </a:xfrm>
          <a:prstGeom xmlns:a="http://schemas.openxmlformats.org/drawingml/2006/main" prst="rect">
            <a:avLst/>
          </a:prstGeom>
        </p:spPr>
      </p:pic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28409E1C-B3D6-4DCF-87CF-5A4A48F55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注意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事项</a:t>
            </a:r>
          </a:p>
        </p:txBody>
      </p:sp>
      <p:pic>
        <p:nvPicPr>
          <p:cNvPr id="23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67cf542be1452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00190" y="968375"/>
            <a:ext cx="3953510" cy="4331335"/>
          </a:xfrm>
          <a:prstGeom xmlns:a="http://schemas.openxmlformats.org/drawingml/2006/main" prst="rect">
            <a:avLst/>
          </a:prstGeom>
        </p:spPr>
      </p:pic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7BEDFDBE-DCD3-445A-B4ED-24733ACDC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4345" y="5770880"/>
            <a:ext cx="1086739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t>注：移门到顶结构，上下柜中立板位置数量需</a:t>
            </a:r>
            <a:r>
              <a:t>一摸一样</a:t>
            </a:r>
          </a:p>
        </p:txBody>
      </p:sp>
      <p:sp>
        <p:nvSpPr>
          <p:cNvPr id="12" name="文本框 11">
            <a:extLst xmlns:a="http://schemas.openxmlformats.org/drawingml/2006/main">
              <a:ext uri="{FF2B5EF4-FFF2-40B4-BE49-F238E27FC236}">
                <a16:creationId xmlns:a16="http://schemas.microsoft.com/office/drawing/2014/main" id="{2822FA3A-3992-43C8-9E19-59A6F3E2C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6040" y="5233035"/>
            <a:ext cx="155257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>
              <a:buNone/>
            </a:pPr>
            <a:r>
              <a:rPr>
                <a:solidFill>
                  <a:srgbClr val="C00000"/>
                </a:solidFill>
              </a:rPr>
              <a:t>错误</a:t>
            </a:r>
            <a:r>
              <a:t>做法</a:t>
            </a:r>
          </a:p>
        </p:txBody>
      </p:sp>
      <p:sp>
        <p:nvSpPr>
          <p:cNvPr id="15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02792ED8-588C-4406-BDE6-75DB540B6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E2B7E1CD-74A4-4B0F-852A-AE267AA2C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7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8BC20BDD-A475-43B9-B59C-6BC2252E0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5E99335-E26D-4D22-B0D0-37282D0B9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9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C2116FE-DD2D-42C6-B407-4C98CA969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A5E4F268-C1F3-41CD-AD15-06B22D9CE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851964975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71bc13ec7e41a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8480" y="586740"/>
            <a:ext cx="4610100" cy="2845435"/>
          </a:xfrm>
          <a:prstGeom xmlns:a="http://schemas.openxmlformats.org/drawingml/2006/main" prst="rect">
            <a:avLst/>
          </a:prstGeom>
        </p:spPr>
      </p:pic>
      <p:pic>
        <p:nvPicPr>
          <p:cNvPr id="24" name="图片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3de7a212b5743a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38480" y="3626485"/>
            <a:ext cx="4582795" cy="3014980"/>
          </a:xfrm>
          <a:prstGeom xmlns:a="http://schemas.openxmlformats.org/drawingml/2006/main" prst="rect">
            <a:avLst/>
          </a:prstGeom>
        </p:spPr>
      </p:pic>
      <p:sp>
        <p:nvSpPr>
          <p:cNvPr id="14" name="文本框 13">
            <a:extLst xmlns:a="http://schemas.openxmlformats.org/drawingml/2006/main">
              <a:ext uri="{FF2B5EF4-FFF2-40B4-BE49-F238E27FC236}">
                <a16:creationId xmlns:a16="http://schemas.microsoft.com/office/drawing/2014/main" id="{411B403A-5508-48C3-A5C4-786498301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8440" y="372745"/>
            <a:ext cx="6734175" cy="618553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457200">
              <a:buNone/>
            </a:pPr>
            <a:r>
              <a:t>数量估算：鞋子分为平底鞋、高跟鞋、短靴、长靴、球鞋、拖鞋几个大类。两个人住，家里鞋子大概在</a:t>
            </a:r>
            <a:r>
              <a:t>15</a:t>
            </a:r>
            <a:r>
              <a:t>~</a:t>
            </a:r>
            <a:r>
              <a:t>2</a:t>
            </a:r>
            <a:r>
              <a:t>0双左右；一家三口住，鞋子大概在</a:t>
            </a:r>
            <a:r>
              <a:t>2</a:t>
            </a:r>
            <a:r>
              <a:t>5~</a:t>
            </a:r>
            <a:r>
              <a:t>4</a:t>
            </a:r>
            <a:r>
              <a:t>0双左右；一家四口的家庭，大概在</a:t>
            </a:r>
            <a:r>
              <a:t>45</a:t>
            </a:r>
            <a:r>
              <a:t>~60双左右；三代同堂的话，差不多得在80双以上。</a:t>
            </a:r>
          </a:p>
          <a:p xmlns:a="http://schemas.openxmlformats.org/drawingml/2006/main">
            <a:pPr indent="457200">
              <a:buNone/>
            </a:pPr>
          </a:p>
          <a:p xmlns:a="http://schemas.openxmlformats.org/drawingml/2006/main">
            <a:pPr indent="457200">
              <a:buNone/>
            </a:pPr>
            <a:r>
              <a:t>鞋码分析：成年男性的脚长在24.5cm~28cm左右，换算成鞋码大概是39~46码，估算成鞋长大约26cm~34cm左右；成年女性的脚长在22.5cm~25cm左右，换算成鞋码大概是35~40码，估算成鞋长大约24cm~31cm左右。弄清楚个大概之后，再来计算鞋柜的深度和层高。</a:t>
            </a:r>
          </a:p>
          <a:p xmlns:a="http://schemas.openxmlformats.org/drawingml/2006/main">
            <a:pPr indent="457200">
              <a:buNone/>
            </a:pPr>
          </a:p>
          <a:p xmlns:a="http://schemas.openxmlformats.org/drawingml/2006/main">
            <a:pPr indent="457200">
              <a:buNone/>
            </a:pPr>
            <a:r>
              <a:t>鞋柜深度：因为鞋柜深度=鞋长+柜门厚度，所以一般鞋柜深度在35-40cm左右，带鞋盒收纳的鞋柜尺寸要40cm</a:t>
            </a:r>
          </a:p>
          <a:p xmlns:a="http://schemas.openxmlformats.org/drawingml/2006/main">
            <a:pPr indent="457200">
              <a:buNone/>
            </a:pPr>
          </a:p>
          <a:p xmlns:a="http://schemas.openxmlformats.org/drawingml/2006/main">
            <a:pPr indent="457200">
              <a:buNone/>
            </a:pPr>
            <a:r>
              <a:t>鞋柜层高：高度最低的拖鞋大概在7cm左右，层板间距最小</a:t>
            </a:r>
            <a:r>
              <a:t>150mm</a:t>
            </a:r>
            <a:r>
              <a:t>。女性高跟鞋，长筒靴尺寸需考虑。层板间距根据女主人鞋高度进行设计。</a:t>
            </a:r>
          </a:p>
          <a:p xmlns:a="http://schemas.openxmlformats.org/drawingml/2006/main">
            <a:pPr indent="457200">
              <a:buNone/>
            </a:pPr>
          </a:p>
          <a:p xmlns:a="http://schemas.openxmlformats.org/drawingml/2006/main">
            <a:pPr indent="457200">
              <a:buNone/>
            </a:pPr>
            <a:r>
              <a:t>常规鞋柜层板之间会有16cm的间距，为了更好的收纳，在鞋柜侧面每间隔32mm左右的地方打孔，方便调节层高</a:t>
            </a:r>
          </a:p>
          <a:p xmlns:a="http://schemas.openxmlformats.org/drawingml/2006/main">
            <a:pPr indent="457200">
              <a:buNone/>
            </a:pPr>
          </a:p>
          <a:p xmlns:a="http://schemas.openxmlformats.org/drawingml/2006/main">
            <a:pPr indent="457200">
              <a:buNone/>
            </a:pPr>
            <a:r>
              <a:t>换鞋凳高度</a:t>
            </a:r>
            <a:r>
              <a:t>400-450mm</a:t>
            </a:r>
            <a:r>
              <a:t>，宽度</a:t>
            </a:r>
            <a:r>
              <a:t>550-1000mm</a:t>
            </a:r>
            <a:r>
              <a:t>。</a:t>
            </a:r>
          </a:p>
        </p:txBody>
      </p:sp>
      <p:sp>
        <p:nvSpPr>
          <p:cNvPr id="1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8D670648-2291-4D7D-9140-AC38D5646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415FD25B-C7B3-4230-8808-9EC3A618B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B09FCF31-7437-4415-8A60-AA9046B73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D1ADC5EE-5588-4369-A521-9FBF39EC9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2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4C13857E-F96E-4C99-BCA0-428C9558E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B922C612-9E80-4783-9FF6-16F680DFD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1879286097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fe9c9566b4402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48715" y="542925"/>
            <a:ext cx="4566285" cy="6092190"/>
          </a:xfrm>
          <a:prstGeom xmlns:a="http://schemas.openxmlformats.org/drawingml/2006/main" prst="rect">
            <a:avLst/>
          </a:prstGeom>
        </p:spPr>
      </p:pic>
      <p:sp>
        <p:nvSpPr>
          <p:cNvPr id="4" name="任意多边形: 形状 21">
            <a:extLst xmlns:a="http://schemas.openxmlformats.org/drawingml/2006/main">
              <a:ext uri="{FF2B5EF4-FFF2-40B4-BE49-F238E27FC236}">
                <a16:creationId xmlns:a16="http://schemas.microsoft.com/office/drawing/2014/main" id="{78E1A9E5-3714-41DB-A50C-0DCDB55CB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2745" y="0"/>
            <a:ext cx="8009890" cy="6858000"/>
          </a:xfrm>
          <a:custGeom xmlns:a="http://schemas.openxmlformats.org/drawingml/2006/main"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</a:pPr>
          </a:p>
        </p:txBody>
      </p:sp>
      <p:sp>
        <p:nvSpPr>
          <p:cNvPr id="11" name="直角三角形 10">
            <a:extLst xmlns:a="http://schemas.openxmlformats.org/drawingml/2006/main">
              <a:ext uri="{FF2B5EF4-FFF2-40B4-BE49-F238E27FC236}">
                <a16:creationId xmlns:a16="http://schemas.microsoft.com/office/drawing/2014/main" id="{FAA8A72E-E3E0-4126-AB6B-CD0F01EC9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419735" y="542925"/>
            <a:ext cx="1638300" cy="1638300"/>
          </a:xfrm>
          <a:prstGeom xmlns:a="http://schemas.openxmlformats.org/drawingml/2006/main" prst="rtTriangle">
            <a:avLst/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lvl="0" algn="ctr">
              <a:buClrTx/>
              <a:buSzTx/>
              <a:buFontTx/>
              <a:buNone/>
            </a:pPr>
          </a:p>
        </p:txBody>
      </p:sp>
      <p:sp>
        <p:nvSpPr>
          <p:cNvPr id="13" name="平行四边形 12">
            <a:extLst xmlns:a="http://schemas.openxmlformats.org/drawingml/2006/main">
              <a:ext uri="{FF2B5EF4-FFF2-40B4-BE49-F238E27FC236}">
                <a16:creationId xmlns:a16="http://schemas.microsoft.com/office/drawing/2014/main" id="{DEEDDB72-DE3E-4C3F-87D5-A5777FAF3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653790" y="0"/>
            <a:ext cx="7750175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446B6D76-A25D-4869-B1E2-5DF890CCD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6985" y="3940810"/>
            <a:ext cx="4274820" cy="17856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玄关：避让电箱/多媒体光纤盒的方法</a:t>
            </a:r>
          </a:p>
        </p:txBody>
      </p:sp>
      <p:cxnSp>
        <p:nvCxnSpPr>
          <p:cNvPr id="27" name="直接箭头连接符 8"/>
          <p:cNvCxnSpPr/>
          <p:nvPr/>
        </p:nvCxnSpPr>
        <p:spPr>
          <a:xfrm xmlns:a="http://schemas.openxmlformats.org/drawingml/2006/main" flipH="1">
            <a:off x="2595880" y="3004185"/>
            <a:ext cx="728980" cy="1268095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xmlns:a="http://schemas.openxmlformats.org/drawingml/2006/main" idx="3">
            <a:schemeClr val="dk1"/>
          </a:lnRef>
          <a:fillRef xmlns:a="http://schemas.openxmlformats.org/drawingml/2006/main" idx="0">
            <a:schemeClr val="dk1"/>
          </a:fillRef>
          <a:effectRef xmlns:a="http://schemas.openxmlformats.org/drawingml/2006/main" idx="2">
            <a:schemeClr val="dk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4" name="平行四边形 13">
            <a:extLst xmlns:a="http://schemas.openxmlformats.org/drawingml/2006/main">
              <a:ext uri="{FF2B5EF4-FFF2-40B4-BE49-F238E27FC236}">
                <a16:creationId xmlns:a16="http://schemas.microsoft.com/office/drawing/2014/main" id="{375F820F-ADDA-4715-AF60-F449804B0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387" y="0"/>
            <a:ext cx="7409774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50000"/>
              <a:alpha val="8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B867487E-B27F-4636-B62C-5CF0FB74A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A9D0735C-11F8-4F72-B96B-C94178BB3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96EE9062-CE9B-468E-8687-D323038B6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124D8ED-4C09-494F-92A3-ACAE37CA9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2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EADA3BD1-DE54-47C6-B988-813044A84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BF776F58-FE05-4B3B-B820-DB32658A8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1201377971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7B61C888-171A-4686-A85B-FE78AA40A2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613" y="848995"/>
            <a:ext cx="11048365" cy="5523865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34925">
            <a:solidFill>
              <a:schemeClr val="bg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</a:p>
        </p:txBody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15372110-11E1-410D-871E-087F4466C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6935" y="469265"/>
            <a:ext cx="7919720" cy="7874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2">
              <a:lumMod val="75000"/>
            </a:schemeClr>
          </a:solidFill>
          <a:ln xmlns:a="http://schemas.openxmlformats.org/drawingml/2006/main">
            <a:solidFill>
              <a:schemeClr val="bg2">
                <a:lumMod val="75000"/>
                <a:alpha val="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</a:p>
        </p:txBody>
      </p:sp>
      <p:sp>
        <p:nvSpPr>
          <p:cNvPr id="7" name="标题 1">
            <a:extLst xmlns:a="http://schemas.openxmlformats.org/drawingml/2006/main">
              <a:ext uri="{FF2B5EF4-FFF2-40B4-BE49-F238E27FC236}">
                <a16:creationId xmlns:a16="http://schemas.microsoft.com/office/drawing/2014/main" id="{2F809713-8A34-4954-A8C4-2768C6270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6618" y="468630"/>
            <a:ext cx="7920355" cy="78803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>
            <a:lvl1pPr algn="l" defTabSz="914400">
              <a:lnSpc>
                <a:spcPct val="100000"/>
              </a:lnSpc>
              <a:spcBef>
                <a:spcPct val="0"/>
              </a:spcBef>
              <a:buNone/>
              <a:defRPr sz="2400" b="1" u="none" kern="1200" cap="none" spc="200">
                <a:solidFill>
                  <a:schemeClr val="tx1"/>
                </a:solidFill>
                <a:latin typeface="微软雅黑"/>
                <a:ea typeface="微软雅黑"/>
                <a:cs typeface="微软雅黑"/>
              </a:defRPr>
            </a:lvl1pPr>
          </a:lstStyle>
          <a:p xmlns:a="http://schemas.openxmlformats.org/drawingml/2006/main"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4000">
                <a:solidFill>
                  <a:schemeClr val="lt1"/>
                </a:solidFill>
              </a:rPr>
              <a:t>处理方法：</a:t>
            </a:r>
          </a:p>
        </p:txBody>
      </p:sp>
      <p:sp>
        <p:nvSpPr>
          <p:cNvPr id="6" name="文本框 5">
            <a:extLst xmlns:a="http://schemas.openxmlformats.org/drawingml/2006/main">
              <a:ext uri="{FF2B5EF4-FFF2-40B4-BE49-F238E27FC236}">
                <a16:creationId xmlns:a16="http://schemas.microsoft.com/office/drawing/2014/main" id="{6EBC9135-E7D8-4576-B144-B722DF3193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" y="1773974"/>
            <a:ext cx="10111740" cy="36852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90000" tIns="46800" rIns="90000" bIns="46800" anchor="ctr">
            <a:normAutofit/>
          </a:bodyPr>
          <a:lstStyle xmlns:a="http://schemas.openxmlformats.org/drawingml/2006/main">
            <a:lvl1pPr marL="285750" indent="-28575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cap="none" spc="15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 Light"/>
                <a:ea typeface="微软雅黑 Light"/>
                <a:cs typeface="微软雅黑 Light"/>
              </a:defRPr>
            </a:lvl1pPr>
            <a:lvl2pPr marL="6858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cap="none" spc="150" baseline="0">
                <a:latin typeface="微软雅黑"/>
                <a:ea typeface="微软雅黑"/>
                <a:cs typeface="微软雅黑"/>
              </a:defRPr>
            </a:lvl2pPr>
            <a:lvl3pPr marL="11430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3pPr>
            <a:lvl4pPr marL="16002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4pPr>
            <a:lvl5pPr marL="20574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9pPr>
          </a:lstStyle>
          <a:p xmlns:a="http://schemas.openxmlformats.org/drawingml/2006/main"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在入户玄关、客厅、书房等空间设计产品时，一般都会在墙上有电箱或多媒体箱，产品也在此处时，避让电箱的做法：</a:t>
            </a:r>
          </a:p>
          <a:p xmlns:a="http://schemas.openxmlformats.org/drawingml/2006/main"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较小的电箱，按照正常设计，现场安装时比对尺寸开口</a:t>
            </a:r>
          </a:p>
          <a:p xmlns:a="http://schemas.openxmlformats.org/drawingml/2006/main"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较大的电箱，差不多与整组单元柜一样大，这时最好的做法是，此处漏空设计；</a:t>
            </a:r>
          </a:p>
          <a:p xmlns:a="http://schemas.openxmlformats.org/drawingml/2006/main"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设计产品时，电箱位置不能是柜体立板所在的位置，一定设计在柜体背板空间较大的范围区域内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241387E2-82FA-4EDD-9C1E-1A61A4B6B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15" y="2698750"/>
            <a:ext cx="330835" cy="14605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solidFill>
              <a:srgbClr val="000000">
                <a:alpha val="0"/>
              </a:srgb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4170B163-DF1A-42E9-8041-8A9BBA868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53495" y="2698750"/>
            <a:ext cx="330835" cy="14605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solidFill>
              <a:srgbClr val="000000">
                <a:alpha val="0"/>
              </a:srgb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</a:p>
        </p:txBody>
      </p:sp>
      <p:sp>
        <p:nvSpPr>
          <p:cNvPr id="8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3E8DF014-C5DB-4EC0-A051-09D763BED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1CA087D1-BD9B-4A1E-B80D-D05321FDA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0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EA053A54-B3E0-4AAD-8A44-0F7FD70794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1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D431D61B-B93C-479A-B2C6-A5C12A29D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86937EAA-295B-4E96-B79B-CEDA08E50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Page number">
            <a:extLst xmlns:a="http://schemas.openxmlformats.org/drawingml/2006/main">
              <a:ext uri="{FF2B5EF4-FFF2-40B4-BE49-F238E27FC236}">
                <a16:creationId xmlns:a16="http://schemas.microsoft.com/office/drawing/2014/main" id="{C6FB0552-CC20-445D-B398-4531BF1AD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633537828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8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2bbf0aeac8401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00" y="0"/>
            <a:ext cx="8572500" cy="6858000"/>
          </a:xfrm>
          <a:prstGeom xmlns:a="http://schemas.openxmlformats.org/drawingml/2006/main" prst="rect">
            <a:avLst/>
          </a:prstGeom>
        </p:spPr>
      </p:pic>
      <p:pic>
        <p:nvPicPr>
          <p:cNvPr id="29" name="图片 1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e5e0d6dfa2d4e5d">
            <a:extLst>
              <a:ext uri="{96DAC541-7B7A-43D3-8B79-37D633B846F1}">
                <asvg:svgBlip xmlns:asvg="http://schemas.microsoft.com/office/drawing/2016/SVG/main" r:embed="R0c557b92ecdb4a55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17765" y="1406525"/>
            <a:ext cx="4239260" cy="4239260"/>
          </a:xfrm>
          <a:prstGeom xmlns:a="http://schemas.openxmlformats.org/drawingml/2006/main" prst="rect">
            <a:avLst/>
          </a:prstGeom>
        </p:spPr>
      </p:pic>
      <p:cxnSp>
        <p:nvCxnSpPr>
          <p:cNvPr id="30" name="曲线连接符 5"/>
          <p:cNvCxnSpPr/>
          <p:nvPr/>
        </p:nvCxnSpPr>
        <p:spPr>
          <a:xfrm xmlns:a="http://schemas.openxmlformats.org/drawingml/2006/main" flipV="1">
            <a:off x="1517650" y="2360930"/>
            <a:ext cx="2851150" cy="1431925"/>
          </a:xfrm>
          <a:prstGeom xmlns:a="http://schemas.openxmlformats.org/drawingml/2006/main" prst="curvedConnector3">
            <a:avLst>
              <a:gd name="adj1" fmla="val 50022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31" name="曲线连接符 7"/>
          <p:cNvCxnSpPr/>
          <p:nvPr/>
        </p:nvCxnSpPr>
        <p:spPr>
          <a:xfrm xmlns:a="http://schemas.openxmlformats.org/drawingml/2006/main" rot="5400000" flipV="1">
            <a:off x="1447800" y="3862705"/>
            <a:ext cx="1118235" cy="95885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32" name="曲线连接符 8"/>
          <p:cNvCxnSpPr/>
          <p:nvPr/>
        </p:nvCxnSpPr>
        <p:spPr>
          <a:xfrm xmlns:a="http://schemas.openxmlformats.org/drawingml/2006/main">
            <a:off x="1557655" y="3803015"/>
            <a:ext cx="1355725" cy="786130"/>
          </a:xfrm>
          <a:prstGeom xmlns:a="http://schemas.openxmlformats.org/drawingml/2006/main" prst="curvedConnector3">
            <a:avLst>
              <a:gd name="adj1" fmla="val 50023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A10FC9D4-1466-486F-BA5B-C21FD2A2C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" y="3735070"/>
            <a:ext cx="1732280" cy="922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多媒体盒</a:t>
            </a:r>
          </a:p>
          <a:p xmlns:a="http://schemas.openxmlformats.org/drawingml/2006/main">
            <a:r>
              <a:rPr>
                <a:solidFill>
                  <a:srgbClr val="FF0000"/>
                </a:solidFill>
              </a:rPr>
              <a:t>四周与隔板</a:t>
            </a:r>
          </a:p>
          <a:p xmlns:a="http://schemas.openxmlformats.org/drawingml/2006/main">
            <a:r>
              <a:rPr>
                <a:solidFill>
                  <a:srgbClr val="FF0000"/>
                </a:solidFill>
              </a:rPr>
              <a:t>间距</a:t>
            </a:r>
            <a:r>
              <a:rPr>
                <a:solidFill>
                  <a:srgbClr val="FF0000"/>
                </a:solidFill>
              </a:rPr>
              <a:t>20mm</a:t>
            </a:r>
            <a:r>
              <a:rPr>
                <a:solidFill>
                  <a:srgbClr val="FF0000"/>
                </a:solidFill>
              </a:rPr>
              <a:t>左右</a:t>
            </a:r>
          </a:p>
        </p:txBody>
      </p:sp>
      <p:sp>
        <p:nvSpPr>
          <p:cNvPr id="19" name="文本框 18">
            <a:extLst xmlns:a="http://schemas.openxmlformats.org/drawingml/2006/main">
              <a:ext uri="{FF2B5EF4-FFF2-40B4-BE49-F238E27FC236}">
                <a16:creationId xmlns:a16="http://schemas.microsoft.com/office/drawing/2014/main" id="{9A3D7649-D1F8-4E8E-ABA1-8361264A5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745" y="2863215"/>
            <a:ext cx="2926080" cy="922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latin typeface="微软雅黑"/>
                <a:ea typeface="微软雅黑"/>
                <a:cs typeface="微软雅黑"/>
              </a:rPr>
              <a:t>当障碍物前方需要放隔板时</a:t>
            </a:r>
          </a:p>
          <a:p xmlns:a="http://schemas.openxmlformats.org/drawingml/2006/main">
            <a:r>
              <a:rPr>
                <a:latin typeface="微软雅黑"/>
                <a:ea typeface="微软雅黑"/>
                <a:cs typeface="微软雅黑"/>
              </a:rPr>
              <a:t>隔板应后延伸负数值</a:t>
            </a:r>
          </a:p>
          <a:p xmlns:a="http://schemas.openxmlformats.org/drawingml/2006/main">
            <a:r>
              <a:rPr>
                <a:latin typeface="微软雅黑"/>
                <a:ea typeface="微软雅黑"/>
                <a:cs typeface="微软雅黑"/>
              </a:rPr>
              <a:t>（外壳厚度</a:t>
            </a:r>
            <a:r>
              <a:rPr>
                <a:latin typeface="微软雅黑"/>
                <a:ea typeface="微软雅黑"/>
                <a:cs typeface="微软雅黑"/>
              </a:rPr>
              <a:t>+</a:t>
            </a:r>
            <a:r>
              <a:rPr>
                <a:latin typeface="微软雅黑"/>
                <a:ea typeface="微软雅黑"/>
                <a:cs typeface="微软雅黑"/>
              </a:rPr>
              <a:t>间隙</a:t>
            </a:r>
            <a:r>
              <a:rPr>
                <a:latin typeface="微软雅黑"/>
                <a:ea typeface="微软雅黑"/>
                <a:cs typeface="微软雅黑"/>
              </a:rPr>
              <a:t>10mm)</a:t>
            </a:r>
          </a:p>
        </p:txBody>
      </p:sp>
      <p:sp>
        <p:nvSpPr>
          <p:cNvPr id="22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C78B97F3-956B-4E51-A8DA-7B564B8A1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5B9F7350-DF13-46E6-8A88-0B88939E9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4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ED045ED4-2B08-4A88-BFE1-FB206430B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24AE1997-3389-40D2-97E7-08586CD1D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26" name="Footer line">
            <a:extLst xmlns:a="http://schemas.openxmlformats.org/drawingml/2006/main">
              <a:ext uri="{FF2B5EF4-FFF2-40B4-BE49-F238E27FC236}">
                <a16:creationId xmlns:a16="http://schemas.microsoft.com/office/drawing/2014/main" id="{4248D539-2267-4EF1-92C8-5C10C55AA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3D6E8F04-E22E-43C9-8936-50CC28548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475044714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图片 9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9f17be7a28457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66790" y="1360805"/>
            <a:ext cx="5608955" cy="5388610"/>
          </a:xfrm>
          <a:prstGeom xmlns:a="http://schemas.openxmlformats.org/drawingml/2006/main" prst="rect">
            <a:avLst/>
          </a:prstGeom>
          <a:ln xmlns:a="http://schemas.openxmlformats.org/drawingml/2006/main" w="9525">
            <a:noFill/>
          </a:ln>
        </p:spPr>
      </p:pic>
      <p:pic>
        <p:nvPicPr>
          <p:cNvPr id="21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69571e39f54915"/>
          <a:srcRect xmlns:a="http://schemas.openxmlformats.org/drawingml/2006/main" l="0" t="0" r="0" b="687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80745" y="1179830"/>
            <a:ext cx="4594225" cy="5419883"/>
          </a:xfrm>
          <a:prstGeom xmlns:a="http://schemas.openxmlformats.org/drawingml/2006/main" prst="rect">
            <a:avLst/>
          </a:prstGeom>
        </p:spPr>
      </p:pic>
      <p:pic>
        <p:nvPicPr>
          <p:cNvPr id="22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7a4968990a744be"/>
          <a:srcRect xmlns:a="http://schemas.openxmlformats.org/drawingml/2006/main" l="0" t="0" r="0" b="2314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80745" y="6133821"/>
            <a:ext cx="2542353" cy="663896"/>
          </a:xfrm>
          <a:prstGeom xmlns:a="http://schemas.openxmlformats.org/drawingml/2006/main" prst="rect">
            <a:avLst/>
          </a:prstGeom>
        </p:spPr>
      </p:pic>
      <p:sp>
        <p:nvSpPr>
          <p:cNvPr id="10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97C985A7-DEB1-4BAD-BE7F-B394923EE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设计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原则</a:t>
            </a:r>
          </a:p>
        </p:txBody>
      </p:sp>
      <p:sp>
        <p:nvSpPr>
          <p:cNvPr id="14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60B69811-3C5E-4669-A9CE-8862C1D1A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F27C0801-6C16-4798-BA25-3D505D0F1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6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AE1FB361-7E75-4739-91B2-C56B42815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7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68D619B7-EDEE-44BA-844A-B80FE3776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27028D35-EE97-4C7C-8DD6-5722F6A91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C2F2647C-5B97-44EA-AF3F-3B7F0785E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25</a:t>
            </a:r>
          </a:p>
        </p:txBody>
      </p:sp>
    </p:spTree>
    <p:extLst>
      <p:ext uri="{BB962C8B-B14F-4D97-AF65-F5344CB8AC3E}">
        <p14:creationId xmlns:p14="http://schemas.microsoft.com/office/powerpoint/2010/main" val="596142242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文本框 17">
            <a:extLst xmlns:a="http://schemas.openxmlformats.org/drawingml/2006/main">
              <a:ext uri="{FF2B5EF4-FFF2-40B4-BE49-F238E27FC236}">
                <a16:creationId xmlns:a16="http://schemas.microsoft.com/office/drawing/2014/main" id="{C0A60FD9-4903-4D97-82E9-F021CE6B5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6135" y="3404235"/>
            <a:ext cx="8298815" cy="42989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defTabSz="91440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000">
                <a:ln w="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lt"/>
                <a:cs typeface="+mj-lt"/>
              </a:rPr>
              <a:t/>
            </a:r>
          </a:p>
        </p:txBody>
      </p:sp>
      <p:sp>
        <p:nvSpPr>
          <p:cNvPr id="17" name="文本框 16">
            <a:extLst xmlns:a="http://schemas.openxmlformats.org/drawingml/2006/main">
              <a:ext uri="{FF2B5EF4-FFF2-40B4-BE49-F238E27FC236}">
                <a16:creationId xmlns:a16="http://schemas.microsoft.com/office/drawing/2014/main" id="{6E19ED1C-85FB-458E-96E8-E4744048F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92730" y="2435860"/>
            <a:ext cx="6606540" cy="82994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 sz="4800" b="1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/>
            </a:r>
          </a:p>
        </p:txBody>
      </p:sp>
      <p:sp>
        <p:nvSpPr>
          <p:cNvPr id="19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C2FE75C3-CB03-43AD-ADBA-EB8564BB4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3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Divider accent">
            <a:extLst xmlns:a="http://schemas.openxmlformats.org/drawingml/2006/main">
              <a:ext uri="{FF2B5EF4-FFF2-40B4-BE49-F238E27FC236}">
                <a16:creationId xmlns:a16="http://schemas.microsoft.com/office/drawing/2014/main" id="{88532306-A1B4-45D2-AE66-67F75345B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6685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A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3C02C66A-BD06-4EC9-A9A8-6521C063C7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810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02  现场测量准备</a:t>
            </a:r>
          </a:p>
        </p:txBody>
      </p:sp>
      <p:sp>
        <p:nvSpPr>
          <p:cNvPr id="22" name="Divider title">
            <a:extLst xmlns:a="http://schemas.openxmlformats.org/drawingml/2006/main">
              <a:ext uri="{FF2B5EF4-FFF2-40B4-BE49-F238E27FC236}">
                <a16:creationId xmlns:a16="http://schemas.microsoft.com/office/drawing/2014/main" id="{2706E287-BA47-4240-9863-73C0BDAAE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57375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现场测量与规范要求</a:t>
            </a:r>
          </a:p>
        </p:txBody>
      </p:sp>
      <p:sp>
        <p:nvSpPr>
          <p:cNvPr id="23" name="Divider subtitle">
            <a:extLst xmlns:a="http://schemas.openxmlformats.org/drawingml/2006/main">
              <a:ext uri="{FF2B5EF4-FFF2-40B4-BE49-F238E27FC236}">
                <a16:creationId xmlns:a16="http://schemas.microsoft.com/office/drawing/2014/main" id="{78ABA236-4B15-4551-BE89-8A4DF0192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38500"/>
            <a:ext cx="9239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先把安全、功能和美观三个原则讲清楚，再进入工具、沟通和现场动作。</a:t>
            </a:r>
          </a:p>
        </p:txBody>
      </p:sp>
      <p:sp>
        <p:nvSpPr>
          <p:cNvPr id="24" name="Divider footer">
            <a:extLst xmlns:a="http://schemas.openxmlformats.org/drawingml/2006/main">
              <a:ext uri="{FF2B5EF4-FFF2-40B4-BE49-F238E27FC236}">
                <a16:creationId xmlns:a16="http://schemas.microsoft.com/office/drawing/2014/main" id="{07C7C68B-FB73-43B3-A34B-861B6BA69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960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25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3072B88F-03BB-4EDF-BE50-D74E4BF17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0960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924365958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椭圆 16">
            <a:extLst xmlns:a="http://schemas.openxmlformats.org/drawingml/2006/main">
              <a:ext uri="{FF2B5EF4-FFF2-40B4-BE49-F238E27FC236}">
                <a16:creationId xmlns:a16="http://schemas.microsoft.com/office/drawing/2014/main" id="{052E0729-323D-4088-A466-63FDE3B93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11225" y="1864360"/>
            <a:ext cx="2899410" cy="283146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2">
              <a:lumMod val="7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8" name="文本框 17">
            <a:extLst xmlns:a="http://schemas.openxmlformats.org/drawingml/2006/main">
              <a:ext uri="{FF2B5EF4-FFF2-40B4-BE49-F238E27FC236}">
                <a16:creationId xmlns:a16="http://schemas.microsoft.com/office/drawing/2014/main" id="{51C44026-D96E-4674-A4AB-7B93EECBED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537970" y="2799080"/>
            <a:ext cx="1753870" cy="101473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6000" b="1">
                <a:solidFill>
                  <a:schemeClr val="bg1"/>
                </a:solidFill>
              </a:rPr>
              <a:t>安全</a:t>
            </a:r>
          </a:p>
        </p:txBody>
      </p:sp>
      <p:sp>
        <p:nvSpPr>
          <p:cNvPr id="24" name="椭圆 23">
            <a:extLst xmlns:a="http://schemas.openxmlformats.org/drawingml/2006/main">
              <a:ext uri="{FF2B5EF4-FFF2-40B4-BE49-F238E27FC236}">
                <a16:creationId xmlns:a16="http://schemas.microsoft.com/office/drawing/2014/main" id="{3B4725E7-1FB4-46F9-A353-EF18832C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815840" y="1891030"/>
            <a:ext cx="2899410" cy="283146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2">
              <a:lumMod val="7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5" name="文本框 24">
            <a:extLst xmlns:a="http://schemas.openxmlformats.org/drawingml/2006/main">
              <a:ext uri="{FF2B5EF4-FFF2-40B4-BE49-F238E27FC236}">
                <a16:creationId xmlns:a16="http://schemas.microsoft.com/office/drawing/2014/main" id="{67E410A9-C7F1-4FB3-BFC0-90017530C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442585" y="2825750"/>
            <a:ext cx="1753870" cy="101473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6000" b="1">
                <a:solidFill>
                  <a:schemeClr val="bg1"/>
                </a:solidFill>
              </a:rPr>
              <a:t>功能</a:t>
            </a:r>
          </a:p>
        </p:txBody>
      </p:sp>
      <p:sp>
        <p:nvSpPr>
          <p:cNvPr id="27" name="椭圆 26">
            <a:extLst xmlns:a="http://schemas.openxmlformats.org/drawingml/2006/main">
              <a:ext uri="{FF2B5EF4-FFF2-40B4-BE49-F238E27FC236}">
                <a16:creationId xmlns:a16="http://schemas.microsoft.com/office/drawing/2014/main" id="{B4DE0163-4B3F-444E-9968-8FBEB7904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13140" y="1864360"/>
            <a:ext cx="2899410" cy="2831465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bg2">
              <a:lumMod val="7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8" name="文本框 27">
            <a:extLst xmlns:a="http://schemas.openxmlformats.org/drawingml/2006/main">
              <a:ext uri="{FF2B5EF4-FFF2-40B4-BE49-F238E27FC236}">
                <a16:creationId xmlns:a16="http://schemas.microsoft.com/office/drawing/2014/main" id="{F366F3EC-D6C1-4261-8EA7-FECEAD86D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239885" y="2799080"/>
            <a:ext cx="1753870" cy="101473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6000" b="1">
                <a:solidFill>
                  <a:schemeClr val="bg1"/>
                </a:solidFill>
              </a:rPr>
              <a:t>美观</a:t>
            </a:r>
          </a:p>
        </p:txBody>
      </p:sp>
      <p:sp>
        <p:nvSpPr>
          <p:cNvPr id="14" name="文本框 13">
            <a:extLst xmlns:a="http://schemas.openxmlformats.org/drawingml/2006/main">
              <a:ext uri="{FF2B5EF4-FFF2-40B4-BE49-F238E27FC236}">
                <a16:creationId xmlns:a16="http://schemas.microsoft.com/office/drawing/2014/main" id="{9BC5B83E-558F-44DD-970A-AD6FDA4D5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915" y="4924425"/>
            <a:ext cx="328866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457200">
              <a:buNone/>
            </a:pPr>
            <a:r>
              <a:t>安全为设计中第一要素</a:t>
            </a:r>
          </a:p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B68B1AFA-D8A6-4046-9034-AAC7DC82A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74870" y="4924425"/>
            <a:ext cx="328866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457200">
              <a:buNone/>
            </a:pPr>
            <a:r>
              <a:t>核心，根本，需求</a:t>
            </a:r>
          </a:p>
        </p:txBody>
      </p:sp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12998BBE-778C-4127-A8A3-2A089C303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38285" y="4924425"/>
            <a:ext cx="195707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457200">
              <a:buNone/>
            </a:pPr>
            <a:r>
              <a:t>锦上添花</a:t>
            </a:r>
          </a:p>
        </p:txBody>
      </p:sp>
      <p:sp>
        <p:nvSpPr>
          <p:cNvPr id="29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87F75E48-5F57-4940-8F7D-0B5B61B49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F3295AFC-B1F8-4AB2-A8D6-F43BA06A8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31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7FEEFE1F-60B7-46CA-B344-FAF9D3D0F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2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AB383072-6BB2-4495-A5B5-CCF5C56C1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 现场测量准备</a:t>
            </a:r>
          </a:p>
        </p:txBody>
      </p:sp>
      <p:sp>
        <p:nvSpPr>
          <p:cNvPr id="3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3A84F07A-1026-4D05-86B6-499944B3A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Page number">
            <a:extLst xmlns:a="http://schemas.openxmlformats.org/drawingml/2006/main">
              <a:ext uri="{FF2B5EF4-FFF2-40B4-BE49-F238E27FC236}">
                <a16:creationId xmlns:a16="http://schemas.microsoft.com/office/drawing/2014/main" id="{3BF9DDF2-FA48-4D58-90FE-3D3191D75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27</a:t>
            </a:r>
          </a:p>
        </p:txBody>
      </p:sp>
    </p:spTree>
    <p:extLst>
      <p:ext uri="{BB962C8B-B14F-4D97-AF65-F5344CB8AC3E}">
        <p14:creationId xmlns:p14="http://schemas.microsoft.com/office/powerpoint/2010/main" val="583723628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椭圆 46">
            <a:extLst xmlns:a="http://schemas.openxmlformats.org/drawingml/2006/main">
              <a:ext uri="{FF2B5EF4-FFF2-40B4-BE49-F238E27FC236}">
                <a16:creationId xmlns:a16="http://schemas.microsoft.com/office/drawing/2014/main" id="{C5E4B317-AFE2-4E5D-8955-C2DEE8DED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9576" y="3955823"/>
            <a:ext cx="720000" cy="7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1">
              <a:lumMod val="85000"/>
              <a:lumOff val="1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1" name="椭圆 50">
            <a:extLst xmlns:a="http://schemas.openxmlformats.org/drawingml/2006/main">
              <a:ext uri="{FF2B5EF4-FFF2-40B4-BE49-F238E27FC236}">
                <a16:creationId xmlns:a16="http://schemas.microsoft.com/office/drawing/2014/main" id="{451691BB-F07E-4E5B-8F00-EEDD59ECD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4373" y="3955823"/>
            <a:ext cx="720000" cy="7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1">
              <a:lumMod val="85000"/>
              <a:lumOff val="1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2" name="椭圆 51">
            <a:extLst xmlns:a="http://schemas.openxmlformats.org/drawingml/2006/main">
              <a:ext uri="{FF2B5EF4-FFF2-40B4-BE49-F238E27FC236}">
                <a16:creationId xmlns:a16="http://schemas.microsoft.com/office/drawing/2014/main" id="{A7FC9C48-4AE7-484F-954D-275573ABB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9576" y="1093799"/>
            <a:ext cx="720000" cy="7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1">
              <a:lumMod val="85000"/>
              <a:lumOff val="1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3" name="椭圆 52">
            <a:extLst xmlns:a="http://schemas.openxmlformats.org/drawingml/2006/main">
              <a:ext uri="{FF2B5EF4-FFF2-40B4-BE49-F238E27FC236}">
                <a16:creationId xmlns:a16="http://schemas.microsoft.com/office/drawing/2014/main" id="{2AF837DF-E53A-4DCC-AC6A-2E527DA7C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4373" y="1093799"/>
            <a:ext cx="720000" cy="720000"/>
          </a:xfrm>
          <a:prstGeom xmlns:a="http://schemas.openxmlformats.org/drawingml/2006/main" prst="ellipse">
            <a:avLst/>
          </a:prstGeom>
          <a:solidFill xmlns:a="http://schemas.openxmlformats.org/drawingml/2006/main">
            <a:schemeClr val="tx1">
              <a:lumMod val="85000"/>
              <a:lumOff val="1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文本框 18">
            <a:extLst xmlns:a="http://schemas.openxmlformats.org/drawingml/2006/main">
              <a:ext uri="{FF2B5EF4-FFF2-40B4-BE49-F238E27FC236}">
                <a16:creationId xmlns:a16="http://schemas.microsoft.com/office/drawing/2014/main" id="{BB08E353-DA3E-4B25-BE37-0142DA8B9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430" y="1161411"/>
            <a:ext cx="386080" cy="58356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>1</a:t>
            </a:r>
          </a:p>
        </p:txBody>
      </p:sp>
      <p:sp>
        <p:nvSpPr>
          <p:cNvPr id="20" name="文本框 19">
            <a:extLst xmlns:a="http://schemas.openxmlformats.org/drawingml/2006/main">
              <a:ext uri="{FF2B5EF4-FFF2-40B4-BE49-F238E27FC236}">
                <a16:creationId xmlns:a16="http://schemas.microsoft.com/office/drawing/2014/main" id="{0BF82DD2-5DA8-4787-9280-E65A2CC8D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18227" y="1161410"/>
            <a:ext cx="386080" cy="58356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>2</a:t>
            </a:r>
          </a:p>
        </p:txBody>
      </p:sp>
      <p:sp>
        <p:nvSpPr>
          <p:cNvPr id="21" name="文本框 20">
            <a:extLst xmlns:a="http://schemas.openxmlformats.org/drawingml/2006/main">
              <a:ext uri="{FF2B5EF4-FFF2-40B4-BE49-F238E27FC236}">
                <a16:creationId xmlns:a16="http://schemas.microsoft.com/office/drawing/2014/main" id="{7A741F9E-CE58-47AE-A00B-A2B596819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430" y="4023435"/>
            <a:ext cx="386080" cy="58356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>3</a:t>
            </a:r>
          </a:p>
        </p:txBody>
      </p:sp>
      <p:sp>
        <p:nvSpPr>
          <p:cNvPr id="22" name="文本框 21">
            <a:extLst xmlns:a="http://schemas.openxmlformats.org/drawingml/2006/main">
              <a:ext uri="{FF2B5EF4-FFF2-40B4-BE49-F238E27FC236}">
                <a16:creationId xmlns:a16="http://schemas.microsoft.com/office/drawing/2014/main" id="{A408D536-FD5A-458E-9C32-8E6BD418C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18227" y="3996643"/>
            <a:ext cx="386080" cy="58356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2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>4</a:t>
            </a:r>
          </a:p>
        </p:txBody>
      </p:sp>
      <p:sp>
        <p:nvSpPr>
          <p:cNvPr id="24" name="文本框 23">
            <a:extLst xmlns:a="http://schemas.openxmlformats.org/drawingml/2006/main">
              <a:ext uri="{FF2B5EF4-FFF2-40B4-BE49-F238E27FC236}">
                <a16:creationId xmlns:a16="http://schemas.microsoft.com/office/drawing/2014/main" id="{F67210A7-61F8-402F-B7A7-CF347CFD7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5421" y="2082016"/>
            <a:ext cx="3284538" cy="460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定制衣柜测量</a:t>
            </a:r>
          </a:p>
        </p:txBody>
      </p:sp>
      <p:sp>
        <p:nvSpPr>
          <p:cNvPr id="27" name="文本框 26">
            <a:extLst xmlns:a="http://schemas.openxmlformats.org/drawingml/2006/main">
              <a:ext uri="{FF2B5EF4-FFF2-40B4-BE49-F238E27FC236}">
                <a16:creationId xmlns:a16="http://schemas.microsoft.com/office/drawing/2014/main" id="{84C8D0B6-1CBC-4B96-9543-88971F3C6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4922520"/>
            <a:ext cx="3625215" cy="460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  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障碍处理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方式</a:t>
            </a:r>
          </a:p>
        </p:txBody>
      </p:sp>
      <p:sp>
        <p:nvSpPr>
          <p:cNvPr id="33" name="文本框 32">
            <a:extLst xmlns:a="http://schemas.openxmlformats.org/drawingml/2006/main">
              <a:ext uri="{FF2B5EF4-FFF2-40B4-BE49-F238E27FC236}">
                <a16:creationId xmlns:a16="http://schemas.microsoft.com/office/drawing/2014/main" id="{BEC9DEB3-E5F5-4654-B296-DB924137C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41445" y="4922520"/>
            <a:ext cx="3688715" cy="460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新宋体"/>
                <a:ea typeface="新宋体"/>
                <a:cs typeface="新宋体"/>
              </a:rPr>
              <a:t>  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定制橱柜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测量</a:t>
            </a:r>
          </a:p>
        </p:txBody>
      </p:sp>
      <p:sp>
        <p:nvSpPr>
          <p:cNvPr id="35" name="文本框 34">
            <a:extLst xmlns:a="http://schemas.openxmlformats.org/drawingml/2006/main">
              <a:ext uri="{FF2B5EF4-FFF2-40B4-BE49-F238E27FC236}">
                <a16:creationId xmlns:a16="http://schemas.microsoft.com/office/drawing/2014/main" id="{2B8E6607-FDAE-448E-BB39-58E9ADB99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58" y="2174108"/>
            <a:ext cx="838200" cy="92329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>
            <a:lvl1pPr>
              <a:buNone/>
              <a:defRPr sz="6000" b="1" spc="600">
                <a:gradFill>
                  <a:gsLst>
                    <a:gs pos="0">
                      <a:srgbClr val="E53BA9"/>
                    </a:gs>
                    <a:gs pos="100000">
                      <a:srgbClr val="04044E">
                        <a:lumMod val="75000"/>
                        <a:lumOff val="25000"/>
                      </a:srgbClr>
                    </a:gs>
                  </a:gsLst>
                  <a:lin ang="2700000" scaled="1"/>
                </a:gradFill>
              </a:defRPr>
            </a:lvl1pPr>
          </a:lstStyle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6000" b="0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目</a:t>
            </a:r>
          </a:p>
        </p:txBody>
      </p:sp>
      <p:sp>
        <p:nvSpPr>
          <p:cNvPr id="36" name="文本框 35">
            <a:extLst xmlns:a="http://schemas.openxmlformats.org/drawingml/2006/main">
              <a:ext uri="{FF2B5EF4-FFF2-40B4-BE49-F238E27FC236}">
                <a16:creationId xmlns:a16="http://schemas.microsoft.com/office/drawing/2014/main" id="{3DE86C75-D70F-4413-9E56-30D129AEFA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9658" y="3635228"/>
            <a:ext cx="838200" cy="92329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>
            <a:lvl1pPr>
              <a:buNone/>
              <a:defRPr sz="6000" b="1" spc="600">
                <a:gradFill>
                  <a:gsLst>
                    <a:gs pos="0">
                      <a:srgbClr val="E53BA9"/>
                    </a:gs>
                    <a:gs pos="100000">
                      <a:srgbClr val="04044E">
                        <a:lumMod val="75000"/>
                        <a:lumOff val="25000"/>
                      </a:srgbClr>
                    </a:gs>
                  </a:gsLst>
                  <a:lin ang="2700000" scaled="1"/>
                </a:gradFill>
              </a:defRPr>
            </a:lvl1pPr>
          </a:lstStyle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6000" b="0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录</a:t>
            </a:r>
          </a:p>
        </p:txBody>
      </p:sp>
      <p:sp>
        <p:nvSpPr>
          <p:cNvPr id="43" name="文本框 42">
            <a:extLst xmlns:a="http://schemas.openxmlformats.org/drawingml/2006/main">
              <a:ext uri="{FF2B5EF4-FFF2-40B4-BE49-F238E27FC236}">
                <a16:creationId xmlns:a16="http://schemas.microsoft.com/office/drawing/2014/main" id="{74090D95-37E6-4A5A-95E2-42B13C22F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26603" y="616293"/>
            <a:ext cx="697627" cy="5603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C</a:t>
            </a:r>
          </a:p>
          <a:p xmlns:a="http://schemas.openxmlformats.org/drawingml/2006/main"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O</a:t>
            </a:r>
          </a:p>
          <a:p xmlns:a="http://schemas.openxmlformats.org/drawingml/2006/main"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N</a:t>
            </a:r>
          </a:p>
          <a:p xmlns:a="http://schemas.openxmlformats.org/drawingml/2006/main"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T</a:t>
            </a:r>
          </a:p>
          <a:p xmlns:a="http://schemas.openxmlformats.org/drawingml/2006/main"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E</a:t>
            </a:r>
          </a:p>
          <a:p xmlns:a="http://schemas.openxmlformats.org/drawingml/2006/main"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N</a:t>
            </a:r>
          </a:p>
          <a:p xmlns:a="http://schemas.openxmlformats.org/drawingml/2006/main">
            <a:pPr algn="ctr">
              <a:lnSpc>
                <a:spcPct val="160000"/>
              </a:lnSpc>
              <a:buNone/>
            </a:pPr>
            <a:r>
              <a:rPr sz="3200"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T</a:t>
            </a:r>
          </a:p>
        </p:txBody>
      </p:sp>
      <p:sp>
        <p:nvSpPr>
          <p:cNvPr id="46" name="直接连接符 45">
            <a:extLst xmlns:a="http://schemas.openxmlformats.org/drawingml/2006/main">
              <a:ext uri="{FF2B5EF4-FFF2-40B4-BE49-F238E27FC236}">
                <a16:creationId xmlns:a16="http://schemas.microsoft.com/office/drawing/2014/main" id="{24ED4753-AA1D-4B01-9D7B-86C5D7182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4703" y="728663"/>
            <a:ext cx="0" cy="5400675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1">
                <a:lumMod val="85000"/>
                <a:lumOff val="15000"/>
              </a:schemeClr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49" name="直接连接符 48">
            <a:extLst xmlns:a="http://schemas.openxmlformats.org/drawingml/2006/main">
              <a:ext uri="{FF2B5EF4-FFF2-40B4-BE49-F238E27FC236}">
                <a16:creationId xmlns:a16="http://schemas.microsoft.com/office/drawing/2014/main" id="{39B52204-F38E-4A8B-8F60-96DA9769F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71843" y="728663"/>
            <a:ext cx="0" cy="5400675"/>
          </a:xfrm>
          <a:prstGeom xmlns:a="http://schemas.openxmlformats.org/drawingml/2006/main" prst="line">
            <a:avLst/>
          </a:prstGeom>
          <a:ln xmlns:a="http://schemas.openxmlformats.org/drawingml/2006/main">
            <a:solidFill>
              <a:schemeClr val="tx1">
                <a:lumMod val="85000"/>
                <a:lumOff val="15000"/>
              </a:schemeClr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54" name="椭圆 53">
            <a:extLst xmlns:a="http://schemas.openxmlformats.org/drawingml/2006/main">
              <a:ext uri="{FF2B5EF4-FFF2-40B4-BE49-F238E27FC236}">
                <a16:creationId xmlns:a16="http://schemas.microsoft.com/office/drawing/2014/main" id="{F3B54B53-23E7-4F62-A493-E8C1EF23C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5576" y="1129799"/>
            <a:ext cx="648000" cy="648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6350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5" name="椭圆 54">
            <a:extLst xmlns:a="http://schemas.openxmlformats.org/drawingml/2006/main">
              <a:ext uri="{FF2B5EF4-FFF2-40B4-BE49-F238E27FC236}">
                <a16:creationId xmlns:a16="http://schemas.microsoft.com/office/drawing/2014/main" id="{3E911295-B355-4C8C-B672-6F28FC6B8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0373" y="1129799"/>
            <a:ext cx="648000" cy="648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6350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6" name="椭圆 55">
            <a:extLst xmlns:a="http://schemas.openxmlformats.org/drawingml/2006/main">
              <a:ext uri="{FF2B5EF4-FFF2-40B4-BE49-F238E27FC236}">
                <a16:creationId xmlns:a16="http://schemas.microsoft.com/office/drawing/2014/main" id="{A4C228F3-FD50-4261-A43C-E192D5C16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0373" y="3991823"/>
            <a:ext cx="648000" cy="648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6350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7" name="椭圆 56">
            <a:extLst xmlns:a="http://schemas.openxmlformats.org/drawingml/2006/main">
              <a:ext uri="{FF2B5EF4-FFF2-40B4-BE49-F238E27FC236}">
                <a16:creationId xmlns:a16="http://schemas.microsoft.com/office/drawing/2014/main" id="{3B3449AB-2855-4621-8271-D30E05E82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5576" y="3991823"/>
            <a:ext cx="648000" cy="648000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 w="6350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DCFB8EB0-F3C0-4604-B24B-48240FAF4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976" y="2082016"/>
            <a:ext cx="3284538" cy="460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测量前期</a:t>
            </a:r>
            <a:r>
              <a:rPr sz="2400" b="1" i="0" u="none" cap="none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黑体"/>
                <a:ea typeface="黑体"/>
                <a:cs typeface="黑体"/>
              </a:rPr>
              <a:t>准备</a:t>
            </a:r>
          </a:p>
        </p:txBody>
      </p:sp>
      <p:sp>
        <p:nvSpPr>
          <p:cNvPr id="58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468EAA64-6466-4DB2-BBB7-9BC1A0F10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DEBB38AC-959A-4481-B218-D8C5891DA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60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526EDBE0-A5DB-4866-BA5E-DB676E09A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61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64D29C55-F7E4-44F7-99A1-DE3DB5B4C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 现场测量准备</a:t>
            </a:r>
          </a:p>
        </p:txBody>
      </p:sp>
      <p:sp>
        <p:nvSpPr>
          <p:cNvPr id="6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A41A5FD0-8052-43ED-9368-A44BD386A0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3" name="Page number">
            <a:extLst xmlns:a="http://schemas.openxmlformats.org/drawingml/2006/main">
              <a:ext uri="{FF2B5EF4-FFF2-40B4-BE49-F238E27FC236}">
                <a16:creationId xmlns:a16="http://schemas.microsoft.com/office/drawing/2014/main" id="{FA289CD1-DB32-4BE9-AB46-26D646809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880052938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d7921e91e6a4d9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20091" cy="481331"/>
          </a:xfrm>
          <a:prstGeom xmlns:a="http://schemas.openxmlformats.org/drawingml/2006/main" prst="rect">
            <a:avLst/>
          </a:prstGeom>
        </p:spPr>
      </p:pic>
      <p:pic>
        <p:nvPicPr>
          <p:cNvPr id="3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4b97773e374bd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471911" y="0"/>
            <a:ext cx="720091" cy="481331"/>
          </a:xfrm>
          <a:prstGeom xmlns:a="http://schemas.openxmlformats.org/drawingml/2006/main" prst="rect">
            <a:avLst/>
          </a:prstGeom>
        </p:spPr>
      </p:pic>
      <p:pic>
        <p:nvPicPr>
          <p:cNvPr id="35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43ad19f69444748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" y="-29"/>
            <a:ext cx="12192000" cy="6858000"/>
          </a:xfrm>
        </p:spPr>
      </p:pic>
      <p:sp>
        <p:nvSpPr>
          <p:cNvPr id="6" name="背景">
            <a:extLst xmlns:a="http://schemas.openxmlformats.org/drawingml/2006/main">
              <a:ext uri="{FF2B5EF4-FFF2-40B4-BE49-F238E27FC236}">
                <a16:creationId xmlns:a16="http://schemas.microsoft.com/office/drawing/2014/main" id="{ED42EF92-D315-467C-B460-53206408F4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4114800" cy="579124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70000"/>
            </a:srgb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546FE6F0-7286-4D8B-B76A-84A1D5DDF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9" y="1524012"/>
            <a:ext cx="3505225" cy="609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b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8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/>
            </a:r>
          </a:p>
        </p:txBody>
      </p:sp>
      <p:sp>
        <p:nvSpPr>
          <p:cNvPr id="11" name="Title 6">
            <a:extLst xmlns:a="http://schemas.openxmlformats.org/drawingml/2006/main">
              <a:ext uri="{FF2B5EF4-FFF2-40B4-BE49-F238E27FC236}">
                <a16:creationId xmlns:a16="http://schemas.microsoft.com/office/drawing/2014/main" id="{3527D8E0-D360-44AC-BABE-93AB0D978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86000"/>
            <a:ext cx="3706707" cy="1676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91440" tIns="45720" rIns="91440" bIns="45720" anchor="t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1735">
                <a:ln w="3175">
                  <a:noFill/>
                  <a:prstDash val="dash"/>
                </a:ln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/>
            </a:r>
          </a:p>
        </p:txBody>
      </p:sp>
      <p:sp>
        <p:nvSpPr>
          <p:cNvPr id="22" name="六边形 21">
            <a:extLst xmlns:a="http://schemas.openxmlformats.org/drawingml/2006/main">
              <a:ext uri="{FF2B5EF4-FFF2-40B4-BE49-F238E27FC236}">
                <a16:creationId xmlns:a16="http://schemas.microsoft.com/office/drawing/2014/main" id="{7585AE0B-4D60-4E60-B595-016C30582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6948170" y="1703705"/>
            <a:ext cx="5140960" cy="4678680"/>
          </a:xfrm>
          <a:prstGeom xmlns:a="http://schemas.openxmlformats.org/drawingml/2006/main" prst="hexagon">
            <a:avLst/>
          </a:prstGeom>
          <a:noFill xmlns:a="http://schemas.openxmlformats.org/drawingml/2006/main"/>
          <a:ln xmlns:a="http://schemas.openxmlformats.org/drawingml/2006/main" w="57150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rot="0" spcFirstLastPara="0" vert="horz" wrap="square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文本框 18">
            <a:extLst xmlns:a="http://schemas.openxmlformats.org/drawingml/2006/main">
              <a:ext uri="{FF2B5EF4-FFF2-40B4-BE49-F238E27FC236}">
                <a16:creationId xmlns:a16="http://schemas.microsoft.com/office/drawing/2014/main" id="{C02B0A69-2D33-48C2-B75C-AD12F73EA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09025" y="3187700"/>
            <a:ext cx="1668780" cy="170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5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/>
            </a:r>
          </a:p>
        </p:txBody>
      </p:sp>
      <p:sp>
        <p:nvSpPr>
          <p:cNvPr id="26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CA24A251-1EB1-4A15-9AE8-6FD142717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3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Divider accent">
            <a:extLst xmlns:a="http://schemas.openxmlformats.org/drawingml/2006/main">
              <a:ext uri="{FF2B5EF4-FFF2-40B4-BE49-F238E27FC236}">
                <a16:creationId xmlns:a16="http://schemas.microsoft.com/office/drawing/2014/main" id="{E5C8143B-7E53-4B81-BDF2-124B97852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6685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A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B01A30A8-3267-4806-AD83-7DC5AE923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810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02  现场测量准备</a:t>
            </a:r>
          </a:p>
        </p:txBody>
      </p:sp>
      <p:sp>
        <p:nvSpPr>
          <p:cNvPr id="29" name="Divider title">
            <a:extLst xmlns:a="http://schemas.openxmlformats.org/drawingml/2006/main">
              <a:ext uri="{FF2B5EF4-FFF2-40B4-BE49-F238E27FC236}">
                <a16:creationId xmlns:a16="http://schemas.microsoft.com/office/drawing/2014/main" id="{A5A920CE-ECA7-4F71-BB16-805A47699E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57375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测量前的准备</a:t>
            </a:r>
          </a:p>
        </p:txBody>
      </p:sp>
      <p:sp>
        <p:nvSpPr>
          <p:cNvPr id="30" name="Divider subtitle">
            <a:extLst xmlns:a="http://schemas.openxmlformats.org/drawingml/2006/main">
              <a:ext uri="{FF2B5EF4-FFF2-40B4-BE49-F238E27FC236}">
                <a16:creationId xmlns:a16="http://schemas.microsoft.com/office/drawing/2014/main" id="{E2108C34-E05F-4B84-A62F-4874A2E9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38500"/>
            <a:ext cx="9239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带齐工具、确认客户需求、检查通道与现场条件，减少返工。</a:t>
            </a:r>
          </a:p>
        </p:txBody>
      </p:sp>
      <p:sp>
        <p:nvSpPr>
          <p:cNvPr id="31" name="Divider footer">
            <a:extLst xmlns:a="http://schemas.openxmlformats.org/drawingml/2006/main">
              <a:ext uri="{FF2B5EF4-FFF2-40B4-BE49-F238E27FC236}">
                <a16:creationId xmlns:a16="http://schemas.microsoft.com/office/drawing/2014/main" id="{4B945D07-C0F1-4A4C-8145-4C3EAC7D5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960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32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EC74BF52-B8B4-48A4-A597-D884247CC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0960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741537789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4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01a9f8619d4fe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81940" y="2250440"/>
            <a:ext cx="11405235" cy="3347085"/>
          </a:xfrm>
          <a:prstGeom xmlns:a="http://schemas.openxmlformats.org/drawingml/2006/main" prst="rect">
            <a:avLst/>
          </a:prstGeom>
          <a:ln xmlns:a="http://schemas.openxmlformats.org/drawingml/2006/main">
            <a:noFill/>
          </a:ln>
        </p:spPr>
      </p:pic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FFAE7154-6829-440E-9E7F-4002A233F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柜体的基本组成</a:t>
            </a:r>
          </a:p>
        </p:txBody>
      </p:sp>
      <p:sp>
        <p:nvSpPr>
          <p:cNvPr id="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3969C23E-A5B5-410A-A0EA-5AA202825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1ADF0891-1754-418B-BAA1-7CDA70275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6AA1F873-330C-46E2-B8FB-01CF6803E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1F01D8D-6436-4EC6-983C-8148A365D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75F3A33C-C40C-410F-A02F-16FE65371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52BBF2B2-6356-4315-AC81-C87F92954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1513086809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矩形 24">
            <a:extLst xmlns:a="http://schemas.openxmlformats.org/drawingml/2006/main">
              <a:ext uri="{FF2B5EF4-FFF2-40B4-BE49-F238E27FC236}">
                <a16:creationId xmlns:a16="http://schemas.microsoft.com/office/drawing/2014/main" id="{12661466-837E-4F00-A277-96DE1C8C2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74311" y="2332355"/>
            <a:ext cx="5517515" cy="38354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12700" cmpd="sng">
            <a:solidFill>
              <a:srgbClr val="D2512C">
                <a:alpha val="0"/>
              </a:srgbClr>
            </a:solidFill>
            <a:prstDash val="solid"/>
            <a:headEnd type="none" w="med" len="med"/>
            <a:tailEnd type="none" w="med" len="me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square" anchor="ctr">
            <a:normAutofit/>
          </a:bodyPr>
          <a:lstStyle xmlns:a="http://schemas.openxmlformats.org/drawingml/2006/main"/>
          <a:p xmlns:a="http://schemas.openxmlformats.org/drawingml/2006/main">
            <a:pPr lvl="0" algn="ctr">
              <a:buClrTx/>
              <a:buSzTx/>
              <a:buFontTx/>
              <a:buNone/>
            </a:pPr>
          </a:p>
        </p:txBody>
      </p:sp>
      <p:pic>
        <p:nvPicPr>
          <p:cNvPr id="38" name="图片 2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7ddce274c254aab"/>
          <a:srcRect xmlns:a="http://schemas.openxmlformats.org/drawingml/2006/main" l="19955" t="4447" r="20340" b="61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53160" y="735331"/>
            <a:ext cx="3621405" cy="5432425"/>
          </a:xfrm>
          <a:prstGeom xmlns:a="http://schemas.openxmlformats.org/drawingml/2006/main" prst="rect">
            <a:avLst/>
          </a:prstGeom>
        </p:spPr>
      </p:pic>
      <p:sp>
        <p:nvSpPr>
          <p:cNvPr id="27" name="矩形 26">
            <a:extLst xmlns:a="http://schemas.openxmlformats.org/drawingml/2006/main">
              <a:ext uri="{FF2B5EF4-FFF2-40B4-BE49-F238E27FC236}">
                <a16:creationId xmlns:a16="http://schemas.microsoft.com/office/drawing/2014/main" id="{F7206075-ACB6-4FEE-B1C9-E0215EDED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V="1">
            <a:off x="5274311" y="2075499"/>
            <a:ext cx="392431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tx1">
              <a:lumMod val="65000"/>
              <a:lumOff val="3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3"/>
          </a:lnRef>
          <a:fillRef xmlns:a="http://schemas.openxmlformats.org/drawingml/2006/main" idx="1">
            <a:schemeClr val="lt1"/>
          </a:fillRef>
          <a:effectRef xmlns:a="http://schemas.openxmlformats.org/drawingml/2006/main" idx="0">
            <a:schemeClr val="accent3"/>
          </a:effectRef>
          <a:fontRef xmlns:a="http://schemas.openxmlformats.org/drawingml/2006/main" idx="minor">
            <a:schemeClr val="dk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8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BD6C0D9E-A69A-492F-991A-440DD389F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19571" y="1246188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测量前的准备</a:t>
            </a:r>
          </a:p>
        </p:txBody>
      </p:sp>
      <p:pic>
        <p:nvPicPr>
          <p:cNvPr id="41" name="图片 3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49613b34144e08"/>
          <a:srcRect xmlns:a="http://schemas.openxmlformats.org/drawingml/2006/main" l="131" t="0" r="13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03925" y="2802255"/>
            <a:ext cx="5047613" cy="3365500"/>
          </a:xfrm>
          <a:prstGeom xmlns:a="http://schemas.openxmlformats.org/drawingml/2006/main" prst="rect">
            <a:avLst/>
          </a:prstGeom>
        </p:spPr>
      </p:pic>
      <p:sp>
        <p:nvSpPr>
          <p:cNvPr id="31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21C16FED-105A-4EA2-B55F-AEB7CB9AD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53ACB4BC-965B-4768-A7F6-1A8364848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33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03641FA0-1852-405C-8E65-394074E4A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4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67EB2438-F96D-4377-9815-B6B3894446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 现场测量准备</a:t>
            </a:r>
          </a:p>
        </p:txBody>
      </p:sp>
      <p:sp>
        <p:nvSpPr>
          <p:cNvPr id="35" name="Footer line">
            <a:extLst xmlns:a="http://schemas.openxmlformats.org/drawingml/2006/main">
              <a:ext uri="{FF2B5EF4-FFF2-40B4-BE49-F238E27FC236}">
                <a16:creationId xmlns:a16="http://schemas.microsoft.com/office/drawing/2014/main" id="{7EAF20D3-9B6E-4A0C-849E-6DA41CD76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Page number">
            <a:extLst xmlns:a="http://schemas.openxmlformats.org/drawingml/2006/main">
              <a:ext uri="{FF2B5EF4-FFF2-40B4-BE49-F238E27FC236}">
                <a16:creationId xmlns:a16="http://schemas.microsoft.com/office/drawing/2014/main" id="{B77D0AE0-07DE-496B-9B9F-F5CEBD8D7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869604319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45A8DBFE-0352-407A-A984-20F7A035A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153" y="212"/>
            <a:ext cx="441308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12700" cmpd="sng">
            <a:solidFill>
              <a:srgbClr val="D2512C">
                <a:alpha val="0"/>
              </a:srgbClr>
            </a:solidFill>
            <a:prstDash val="solid"/>
            <a:headEnd type="none" w="med" len="med"/>
            <a:tailEnd type="none" w="med" len="me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square" anchor="ctr">
            <a:normAutofit/>
          </a:bodyPr>
          <a:lstStyle xmlns:a="http://schemas.openxmlformats.org/drawingml/2006/main"/>
          <a:p xmlns:a="http://schemas.openxmlformats.org/drawingml/2006/main">
            <a:pPr lvl="0" algn="ctr">
              <a:buClrTx/>
              <a:buSzTx/>
              <a:buFontTx/>
              <a:buNone/>
            </a:pPr>
          </a:p>
        </p:txBody>
      </p:sp>
      <p:pic>
        <p:nvPicPr>
          <p:cNvPr id="21" name="图片 3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8b9d1f1853844472"/>
          <a:srcRect xmlns:a="http://schemas.openxmlformats.org/drawingml/2006/main" l="14033" t="0" r="1403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29240" y="866756"/>
            <a:ext cx="6553251" cy="5124488"/>
          </a:xfrm>
        </p:spPr>
      </p:pic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11FCB36D-71CE-45E6-8658-7C80571AF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136" y="1409887"/>
            <a:ext cx="3505225" cy="43591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b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准备与礼仪</a:t>
            </a:r>
          </a:p>
        </p:txBody>
      </p:sp>
      <p:sp>
        <p:nvSpPr>
          <p:cNvPr id="11" name="Title 6">
            <a:extLst xmlns:a="http://schemas.openxmlformats.org/drawingml/2006/main">
              <a:ext uri="{FF2B5EF4-FFF2-40B4-BE49-F238E27FC236}">
                <a16:creationId xmlns:a16="http://schemas.microsoft.com/office/drawing/2014/main" id="{10D716E4-CB9F-442C-A629-E5C4FAE65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915" y="1995805"/>
            <a:ext cx="3761740" cy="424624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91440" tIns="45720" rIns="91440" bIns="45720" anchor="t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设计员上门设计前在专卖店一定要核对好预约单上的所有内容</a:t>
            </a:r>
          </a:p>
          <a:p xmlns:a="http://schemas.openxmlformats.org/drawingml/2006/main"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与客户再次核对到达客户家的时间</a:t>
            </a:r>
          </a:p>
          <a:p xmlns:a="http://schemas.openxmlformats.org/drawingml/2006/main"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按照规定佩戴好工作牌</a:t>
            </a:r>
          </a:p>
          <a:p xmlns:a="http://schemas.openxmlformats.org/drawingml/2006/main"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精神要饱满,着装要整齐</a:t>
            </a:r>
          </a:p>
          <a:p xmlns:a="http://schemas.openxmlformats.org/drawingml/2006/main"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865">
                <a:ln w="3175">
                  <a:noFill/>
                  <a:prstDash val="dash"/>
                </a:ln>
                <a:solidFill>
                  <a:srgbClr val="404040"/>
                </a:solidFill>
                <a:latin typeface="+mn-lt"/>
                <a:ea typeface="+mn-lt"/>
                <a:cs typeface="+mn-lt"/>
              </a:rPr>
              <a:t>检查好测量工具是否齐备、能否正常使用。</a:t>
            </a:r>
          </a:p>
        </p:txBody>
      </p:sp>
      <p:pic>
        <p:nvPicPr>
          <p:cNvPr id="24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a0101434c2848e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029200" y="4488180"/>
            <a:ext cx="1721273" cy="1503680"/>
          </a:xfrm>
          <a:prstGeom xmlns:a="http://schemas.openxmlformats.org/drawingml/2006/main" prst="rect">
            <a:avLst/>
          </a:prstGeom>
        </p:spPr>
      </p:pic>
      <p:sp>
        <p:nvSpPr>
          <p:cNvPr id="14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1D394D1A-EBD0-4916-9355-360CE1ADC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EB122453-E0B5-4BA8-BA46-BEAC0C494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6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0C0E6BD7-5D3D-4EB3-80DC-21430D480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7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B536EF23-22F7-47B9-B319-6461E18CA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 现场测量准备</a:t>
            </a:r>
          </a:p>
        </p:txBody>
      </p:sp>
      <p:sp>
        <p:nvSpPr>
          <p:cNvPr id="1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C749E14C-4767-4995-BFE9-72AE6D6CD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115C8557-EE85-4CCF-9FEB-29791040D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31</a:t>
            </a:r>
          </a:p>
        </p:txBody>
      </p:sp>
    </p:spTree>
    <p:extLst>
      <p:ext uri="{BB962C8B-B14F-4D97-AF65-F5344CB8AC3E}">
        <p14:creationId xmlns:p14="http://schemas.microsoft.com/office/powerpoint/2010/main" val="131875120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矩形 9">
            <a:extLst xmlns:a="http://schemas.openxmlformats.org/drawingml/2006/main">
              <a:ext uri="{FF2B5EF4-FFF2-40B4-BE49-F238E27FC236}">
                <a16:creationId xmlns:a16="http://schemas.microsoft.com/office/drawing/2014/main" id="{E190B259-DAB5-451F-82C8-9BEF4CB97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016" y="0"/>
            <a:ext cx="4413088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 w="12700" cmpd="sng">
            <a:solidFill>
              <a:srgbClr val="D2512C">
                <a:alpha val="0"/>
              </a:srgbClr>
            </a:solidFill>
            <a:prstDash val="solid"/>
            <a:headEnd type="none" w="med" len="med"/>
            <a:tailEnd type="none" w="med" len="med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square" anchor="ctr">
            <a:normAutofit/>
          </a:bodyPr>
          <a:lstStyle xmlns:a="http://schemas.openxmlformats.org/drawingml/2006/main"/>
          <a:p xmlns:a="http://schemas.openxmlformats.org/drawingml/2006/main">
            <a:pPr lvl="0" algn="ctr">
              <a:buClrTx/>
              <a:buSzTx/>
              <a:buFontTx/>
              <a:buNone/>
            </a:pPr>
          </a:p>
        </p:txBody>
      </p:sp>
      <p:pic>
        <p:nvPicPr>
          <p:cNvPr id="20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b6019ead984376"/>
          <a:srcRect xmlns:a="http://schemas.openxmlformats.org/drawingml/2006/main" l="14583" t="0" r="1458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555931" y="-11457"/>
            <a:ext cx="8636063" cy="6858051"/>
          </a:xfrm>
        </p:spPr>
      </p:pic>
      <p:sp>
        <p:nvSpPr>
          <p:cNvPr id="8" name="矩形 7">
            <a:extLst xmlns:a="http://schemas.openxmlformats.org/drawingml/2006/main">
              <a:ext uri="{FF2B5EF4-FFF2-40B4-BE49-F238E27FC236}">
                <a16:creationId xmlns:a16="http://schemas.microsoft.com/office/drawing/2014/main" id="{9AAAD1C2-7DF7-4F4E-A23E-147EEB122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7" y="508004"/>
            <a:ext cx="762007" cy="152401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tx1">
              <a:lumMod val="65000"/>
              <a:lumOff val="3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文本框 5">
            <a:extLst xmlns:a="http://schemas.openxmlformats.org/drawingml/2006/main">
              <a:ext uri="{FF2B5EF4-FFF2-40B4-BE49-F238E27FC236}">
                <a16:creationId xmlns:a16="http://schemas.microsoft.com/office/drawing/2014/main" id="{77731C97-03DF-45F5-A06E-E32577F0C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28809"/>
            <a:ext cx="4419639" cy="609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b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与客户联系</a:t>
            </a:r>
          </a:p>
        </p:txBody>
      </p:sp>
      <p:sp>
        <p:nvSpPr>
          <p:cNvPr id="11" name="Title 6">
            <a:extLst xmlns:a="http://schemas.openxmlformats.org/drawingml/2006/main">
              <a:ext uri="{FF2B5EF4-FFF2-40B4-BE49-F238E27FC236}">
                <a16:creationId xmlns:a16="http://schemas.microsoft.com/office/drawing/2014/main" id="{0DC18B1A-C5D3-408B-A6AE-E44FEB8A5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99267"/>
            <a:ext cx="4418753" cy="325035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91440" tIns="45720" rIns="91440" bIns="45720" anchor="t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0" lvl="0" indent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XX先生/小姐，不好意思打扰您了，</a:t>
            </a: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我是好风景家居设计师XXX，我刚接到您这边的设计需求，现在和您确认一下时间和地点：请问您大概是什么时间有空，我们可以现场交流一下的方案一些需求还有注意事项。确定</a:t>
            </a: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位置，XX路XX花园XX号房吗？</a:t>
            </a:r>
          </a:p>
          <a:p xmlns:a="http://schemas.openxmlformats.org/drawingml/2006/main">
            <a:pPr marL="0" lvl="0" indent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（要问清确定的时间和地点</a:t>
            </a:r>
          </a:p>
          <a:p xmlns:a="http://schemas.openxmlformats.org/drawingml/2006/main">
            <a:pPr marL="0" lvl="0" indent="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尽量邀</a:t>
            </a:r>
            <a:r>
              <a:rPr sz="16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约客户一起到现场）</a:t>
            </a:r>
          </a:p>
        </p:txBody>
      </p:sp>
      <p:sp>
        <p:nvSpPr>
          <p:cNvPr id="13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EFDD680B-1D69-4BDC-BBD2-783C99320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2DE9C1D6-65A4-49C0-BE35-FED85D3D7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5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2260AAEA-6930-4FA6-B219-DBEF3A994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6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057AB425-410D-4DCC-83AE-EC47906AD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 现场测量准备</a:t>
            </a:r>
          </a:p>
        </p:txBody>
      </p:sp>
      <p:sp>
        <p:nvSpPr>
          <p:cNvPr id="17" name="Footer line">
            <a:extLst xmlns:a="http://schemas.openxmlformats.org/drawingml/2006/main">
              <a:ext uri="{FF2B5EF4-FFF2-40B4-BE49-F238E27FC236}">
                <a16:creationId xmlns:a16="http://schemas.microsoft.com/office/drawing/2014/main" id="{9FA25825-A3B9-4306-838A-0D9AF6A1B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Page number">
            <a:extLst xmlns:a="http://schemas.openxmlformats.org/drawingml/2006/main">
              <a:ext uri="{FF2B5EF4-FFF2-40B4-BE49-F238E27FC236}">
                <a16:creationId xmlns:a16="http://schemas.microsoft.com/office/drawing/2014/main" id="{63461204-3450-4299-B9A2-E22B3CBD2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32</a:t>
            </a:r>
          </a:p>
        </p:txBody>
      </p:sp>
    </p:spTree>
    <p:extLst>
      <p:ext uri="{BB962C8B-B14F-4D97-AF65-F5344CB8AC3E}">
        <p14:creationId xmlns:p14="http://schemas.microsoft.com/office/powerpoint/2010/main" val="81192545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4" name="图片 1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8a6ab27a7e6411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701393" y="1047551"/>
            <a:ext cx="8279164" cy="4762901"/>
          </a:xfrm>
          <a:prstGeom xmlns:a="http://schemas.openxmlformats.org/drawingml/2006/main" prst="rect">
            <a:avLst/>
          </a:prstGeom>
        </p:spPr>
      </p:pic>
      <p:sp>
        <p:nvSpPr>
          <p:cNvPr id="20" name="矩形: 圆角 19">
            <a:extLst xmlns:a="http://schemas.openxmlformats.org/drawingml/2006/main">
              <a:ext uri="{FF2B5EF4-FFF2-40B4-BE49-F238E27FC236}">
                <a16:creationId xmlns:a16="http://schemas.microsoft.com/office/drawing/2014/main" id="{9ACBC371-4403-4B74-868D-AA9777FAB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509" y="277951"/>
            <a:ext cx="907181" cy="313267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DADADA"/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22" name="Forma libre 8">
            <a:extLst xmlns:a="http://schemas.openxmlformats.org/drawingml/2006/main">
              <a:ext uri="{FF2B5EF4-FFF2-40B4-BE49-F238E27FC236}">
                <a16:creationId xmlns:a16="http://schemas.microsoft.com/office/drawing/2014/main" id="{80322055-0CB5-4593-B40C-695D322B1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7700191" y="1056303"/>
            <a:ext cx="3501029" cy="2963236"/>
          </a:xfrm>
          <a:custGeom xmlns:a="http://schemas.openxmlformats.org/drawingml/2006/main">
            <a:gdLst>
              <a:gd name="connsiteX0" fmla="*/ 2833035 w 2833035"/>
              <a:gd name="connsiteY0" fmla="*/ 0 h 2867590"/>
              <a:gd name="connsiteX1" fmla="*/ 166413 w 2833035"/>
              <a:gd name="connsiteY1" fmla="*/ 0 h 2867590"/>
              <a:gd name="connsiteX2" fmla="*/ 0 w 2833035"/>
              <a:gd name="connsiteY2" fmla="*/ 166413 h 2867590"/>
              <a:gd name="connsiteX3" fmla="*/ 0 w 2833035"/>
              <a:gd name="connsiteY3" fmla="*/ 2867590 h 2867590"/>
              <a:gd name="connsiteX4" fmla="*/ 1737983 w 2833035"/>
              <a:gd name="connsiteY4" fmla="*/ 2867590 h 2867590"/>
            </a:gdLst>
            <a:rect l="l" t="t" r="r" b="b"/>
            <a:pathLst>
              <a:path w="2833035" h="2867590">
                <a:moveTo>
                  <a:pt x="2833035" y="0"/>
                </a:moveTo>
                <a:lnTo>
                  <a:pt x="166413" y="0"/>
                </a:lnTo>
                <a:cubicBezTo>
                  <a:pt x="74506" y="0"/>
                  <a:pt x="0" y="74506"/>
                  <a:pt x="0" y="166413"/>
                </a:cubicBezTo>
                <a:lnTo>
                  <a:pt x="0" y="2867590"/>
                </a:lnTo>
                <a:lnTo>
                  <a:pt x="1737983" y="2867590"/>
                </a:lnTo>
                <a:close/>
              </a:path>
            </a:pathLst>
          </a:custGeom>
          <a:gradFill xmlns:a="http://schemas.openxmlformats.org/drawingml/2006/main">
            <a:gsLst>
              <a:gs pos="0">
                <a:srgbClr val="FFFFFF">
                  <a:alpha val="39000"/>
                </a:srgbClr>
              </a:gs>
              <a:gs pos="100000">
                <a:srgbClr val="FFFFFF">
                  <a:alpha val="0"/>
                </a:srgbClr>
              </a:gs>
            </a:gsLst>
            <a:lin ang="5400000" scaled="0"/>
          </a:gradFill>
          <a:ln xmlns:a="http://schemas.openxmlformats.org/drawingml/2006/main">
            <a:noFill/>
          </a:ln>
        </p:spPr>
        <p:txBody>
          <a:bodyPr xmlns:a="http://schemas.openxmlformats.org/drawingml/2006/main" vert="horz" wrap="square" lIns="91440" tIns="45720" rIns="91440" bIns="45720" anchor="t"/>
          <a:lstStyle xmlns:a="http://schemas.openxmlformats.org/drawingml/2006/main"/>
          <a:p xmlns:a="http://schemas.openxmlformats.org/drawingml/2006/main"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</a:p>
        </p:txBody>
      </p:sp>
      <p:sp>
        <p:nvSpPr>
          <p:cNvPr id="15" name="Title 6">
            <a:extLst xmlns:a="http://schemas.openxmlformats.org/drawingml/2006/main">
              <a:ext uri="{FF2B5EF4-FFF2-40B4-BE49-F238E27FC236}">
                <a16:creationId xmlns:a16="http://schemas.microsoft.com/office/drawing/2014/main" id="{E467A868-2073-4956-80CA-C6BA9F8C36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840" y="1055960"/>
            <a:ext cx="3265712" cy="67394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72000" tIns="36000" rIns="72000" bIns="36000" anchor="b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0" lvl="0" indent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600" b="1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测量工具</a:t>
            </a:r>
          </a:p>
        </p:txBody>
      </p:sp>
      <p:sp>
        <p:nvSpPr>
          <p:cNvPr id="16" name="Title 6">
            <a:extLst xmlns:a="http://schemas.openxmlformats.org/drawingml/2006/main">
              <a:ext uri="{FF2B5EF4-FFF2-40B4-BE49-F238E27FC236}">
                <a16:creationId xmlns:a16="http://schemas.microsoft.com/office/drawing/2014/main" id="{FFFB4D0D-AB35-4C7F-A8DF-A367C3242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2770" y="1956435"/>
            <a:ext cx="3265805" cy="37979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72000" tIns="36000" rIns="72000" bIns="36000" anchor="t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定制家居产品在测量时需要用到的工具有：</a:t>
            </a:r>
          </a:p>
          <a:p xmlns:a="http://schemas.openxmlformats.org/drawingml/2006/main"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钢制卷尺：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5m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以上，宽度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2.5cm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以上</a:t>
            </a:r>
          </a:p>
          <a:p xmlns:a="http://schemas.openxmlformats.org/drawingml/2006/main"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激光测距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仪</a:t>
            </a:r>
          </a:p>
          <a:p xmlns:a="http://schemas.openxmlformats.org/drawingml/2006/main"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笔：至少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2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支不同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颜色</a:t>
            </a:r>
          </a:p>
          <a:p xmlns:a="http://schemas.openxmlformats.org/drawingml/2006/main"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测量本：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硬质</a:t>
            </a:r>
          </a:p>
          <a:p xmlns:a="http://schemas.openxmlformats.org/drawingml/2006/main">
            <a:pPr marL="285750" lvl="1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角尺或</a:t>
            </a:r>
            <a:r>
              <a:rPr sz="2000">
                <a:ln w="3175">
                  <a:noFill/>
                  <a:prstDash val="dash"/>
                </a:ln>
                <a:solidFill>
                  <a:srgbClr val="595959"/>
                </a:solidFill>
                <a:latin typeface="微软雅黑"/>
                <a:ea typeface="微软雅黑"/>
                <a:cs typeface="微软雅黑"/>
              </a:rPr>
              <a:t>激光水平仪。</a:t>
            </a:r>
          </a:p>
        </p:txBody>
      </p:sp>
      <p:pic>
        <p:nvPicPr>
          <p:cNvPr id="39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febc9db8b645f0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57279" y="1416252"/>
            <a:ext cx="2276737" cy="2305879"/>
          </a:xfrm>
          <a:prstGeom xmlns:a="http://schemas.openxmlformats.org/drawingml/2006/main" prst="rect">
            <a:avLst/>
          </a:prstGeom>
        </p:spPr>
      </p:pic>
      <p:pic>
        <p:nvPicPr>
          <p:cNvPr id="40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346247d1caa413d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361015" y="1416252"/>
            <a:ext cx="3361089" cy="2305879"/>
          </a:xfrm>
          <a:prstGeom xmlns:a="http://schemas.openxmlformats.org/drawingml/2006/main" prst="rect">
            <a:avLst/>
          </a:prstGeom>
        </p:spPr>
      </p:pic>
      <p:pic>
        <p:nvPicPr>
          <p:cNvPr id="41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39c179227524fef"/>
          <a:srcRect xmlns:a="http://schemas.openxmlformats.org/drawingml/2006/main" l="0" t="0" r="0" b="599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99935" y="3849370"/>
            <a:ext cx="3622040" cy="1440180"/>
          </a:xfrm>
          <a:prstGeom xmlns:a="http://schemas.openxmlformats.org/drawingml/2006/main" prst="rect">
            <a:avLst/>
          </a:prstGeom>
        </p:spPr>
      </p:pic>
      <p:pic>
        <p:nvPicPr>
          <p:cNvPr id="42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c6fc91f0fe48c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57445" y="3854450"/>
            <a:ext cx="2009140" cy="1435100"/>
          </a:xfrm>
          <a:prstGeom xmlns:a="http://schemas.openxmlformats.org/drawingml/2006/main" prst="rect">
            <a:avLst/>
          </a:prstGeom>
        </p:spPr>
      </p:pic>
      <p:sp>
        <p:nvSpPr>
          <p:cNvPr id="28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FBC854BE-1AD7-45D2-A5F9-8A448DEAD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D29CE292-5666-46A8-B7E5-07B877FC0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30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93149261-2C6D-427A-913D-63B6D42CF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1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D4F870C2-879B-4E92-81A4-5DA6FF711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 现场测量准备</a:t>
            </a:r>
          </a:p>
        </p:txBody>
      </p:sp>
      <p:sp>
        <p:nvSpPr>
          <p:cNvPr id="3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EE99DB0B-6B02-41AF-87C3-1B8500A8F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Page number">
            <a:extLst xmlns:a="http://schemas.openxmlformats.org/drawingml/2006/main">
              <a:ext uri="{FF2B5EF4-FFF2-40B4-BE49-F238E27FC236}">
                <a16:creationId xmlns:a16="http://schemas.microsoft.com/office/drawing/2014/main" id="{D0974E28-660B-4DE8-8FDE-D811CBAF2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33</a:t>
            </a:r>
          </a:p>
        </p:txBody>
      </p:sp>
    </p:spTree>
    <p:extLst>
      <p:ext uri="{BB962C8B-B14F-4D97-AF65-F5344CB8AC3E}">
        <p14:creationId xmlns:p14="http://schemas.microsoft.com/office/powerpoint/2010/main" val="152857364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4B4ECC24-7E4B-4428-AA65-36672391E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56" y="733069"/>
            <a:ext cx="10972889" cy="54673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465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卷尺读数方法：</a:t>
            </a:r>
          </a:p>
        </p:txBody>
      </p:sp>
      <p:sp>
        <p:nvSpPr>
          <p:cNvPr id="11" name="Title 6">
            <a:extLst xmlns:a="http://schemas.openxmlformats.org/drawingml/2006/main">
              <a:ext uri="{FF2B5EF4-FFF2-40B4-BE49-F238E27FC236}">
                <a16:creationId xmlns:a16="http://schemas.microsoft.com/office/drawing/2014/main" id="{69CC1781-E090-4E79-9331-E520DC75B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168" y="3332797"/>
            <a:ext cx="8229664" cy="279213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91440" tIns="45720" rIns="91440" bIns="45720" anchor="ctr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在量尺中标尺也容易看错，怎样来避免呢？</a:t>
            </a:r>
          </a:p>
          <a:p xmlns:a="http://schemas.openxmlformats.org/drawingml/2006/main">
            <a:pPr marL="285750" lvl="0" indent="-285750" algn="l">
              <a:lnSpc>
                <a:spcPct val="13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首先看标尺</a:t>
            </a: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上的数字区分（所有的卷尺都有红、黑区分）；是红数字及黑数字，红数字代表分米，黑数字代表厘米，我们看的时候是怎么看得呢？我们首先要看的数字是红数字，接着看黑数字再看毫米了，如：“红数字是250；黑数字是6；毫米是5，那么我们的整体数是2565毫米（mm）这样就不会看错数字”，这点特别注意。</a:t>
            </a:r>
          </a:p>
        </p:txBody>
      </p:sp>
      <p:pic>
        <p:nvPicPr>
          <p:cNvPr id="21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5be0ec50e64cd9"/>
          <a:srcRect xmlns:a="http://schemas.openxmlformats.org/drawingml/2006/main" l="0" t="0" r="0" b="614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904365" y="1756410"/>
            <a:ext cx="8166735" cy="1184275"/>
          </a:xfrm>
          <a:prstGeom xmlns:a="http://schemas.openxmlformats.org/drawingml/2006/main" prst="rect">
            <a:avLst/>
          </a:prstGeom>
        </p:spPr>
      </p:pic>
      <p:sp>
        <p:nvSpPr>
          <p:cNvPr id="13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D86AB7B8-4CE3-428E-B1FC-57BF72CA5C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6531DFC1-77C1-4ED4-BC3D-F29FE854C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5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9710DA6B-CBA3-4A85-BB42-F85E3D0AB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6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CF17289-F154-463A-82A0-CE62B1533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 现场测量准备</a:t>
            </a:r>
          </a:p>
        </p:txBody>
      </p:sp>
      <p:sp>
        <p:nvSpPr>
          <p:cNvPr id="17" name="Footer line">
            <a:extLst xmlns:a="http://schemas.openxmlformats.org/drawingml/2006/main">
              <a:ext uri="{FF2B5EF4-FFF2-40B4-BE49-F238E27FC236}">
                <a16:creationId xmlns:a16="http://schemas.microsoft.com/office/drawing/2014/main" id="{B95465B1-559C-411C-9091-9358FD7BD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Page number">
            <a:extLst xmlns:a="http://schemas.openxmlformats.org/drawingml/2006/main">
              <a:ext uri="{FF2B5EF4-FFF2-40B4-BE49-F238E27FC236}">
                <a16:creationId xmlns:a16="http://schemas.microsoft.com/office/drawing/2014/main" id="{F2C0394B-1A2C-4C20-8B52-A5B6C4703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34</a:t>
            </a:r>
          </a:p>
        </p:txBody>
      </p:sp>
    </p:spTree>
    <p:extLst>
      <p:ext uri="{BB962C8B-B14F-4D97-AF65-F5344CB8AC3E}">
        <p14:creationId xmlns:p14="http://schemas.microsoft.com/office/powerpoint/2010/main" val="44460318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itle 6">
            <a:extLst xmlns:a="http://schemas.openxmlformats.org/drawingml/2006/main">
              <a:ext uri="{FF2B5EF4-FFF2-40B4-BE49-F238E27FC236}">
                <a16:creationId xmlns:a16="http://schemas.microsoft.com/office/drawing/2014/main" id="{9F166089-E7BC-411A-89A7-893C066328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6288" y="1536017"/>
            <a:ext cx="4571403" cy="83819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90000" tIns="45720" rIns="91440" bIns="0" anchor="b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0" marR="0" lvl="0" indent="0" algn="l" defTabSz="913765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FontTx/>
              <a:buNone/>
            </a:pPr>
            <a:r>
              <a:rPr sz="2000" b="1" i="0" cap="none">
                <a:ln w="3175">
                  <a:noFill/>
                  <a:prstDash val="dash"/>
                </a:ln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了解客户基本需求，在专业建议的过程中建立信任。</a:t>
            </a:r>
          </a:p>
        </p:txBody>
      </p:sp>
      <p:sp>
        <p:nvSpPr>
          <p:cNvPr id="14" name="Title 6">
            <a:extLst xmlns:a="http://schemas.openxmlformats.org/drawingml/2006/main">
              <a:ext uri="{FF2B5EF4-FFF2-40B4-BE49-F238E27FC236}">
                <a16:creationId xmlns:a16="http://schemas.microsoft.com/office/drawing/2014/main" id="{65519312-87F0-42F0-8ED8-13E1BD68C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53" y="2444700"/>
            <a:ext cx="4571384" cy="2769401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91440" tIns="0" rIns="91440" bIns="45720" anchor="t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285750" lvl="0" indent="-285750" algn="l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先确认客户想购买哪些产品，每个空间想做什么内容；（根据客户家的装修风格建议客户选择什么颜色和款式）</a:t>
            </a:r>
          </a:p>
          <a:p xmlns:a="http://schemas.openxmlformats.org/drawingml/2006/main">
            <a:pPr marL="285750" lvl="0" indent="-285750" algn="l">
              <a:lnSpc>
                <a:spcPct val="16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Wingdings"/>
              <a:buChar char="l"/>
            </a:pPr>
            <a:r>
              <a:rPr sz="1735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然后快速绘制平面布置手稿，明确产品的摆放位置（比较直观，告诉客户怎么摆更节约空间，更舒适、美观、大方）。</a:t>
            </a:r>
          </a:p>
        </p:txBody>
      </p:sp>
      <p:pic>
        <p:nvPicPr>
          <p:cNvPr id="24" name="图片 5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4169977242444a16"/>
          <a:srcRect xmlns:a="http://schemas.openxmlformats.org/drawingml/2006/main" l="0" t="329" r="0" b="32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9604" y="2030725"/>
            <a:ext cx="4572035" cy="4065295"/>
          </a:xfrm>
        </p:spPr>
      </p:pic>
      <p:sp>
        <p:nvSpPr>
          <p:cNvPr id="3" name="Title 6">
            <a:extLst xmlns:a="http://schemas.openxmlformats.org/drawingml/2006/main">
              <a:ext uri="{FF2B5EF4-FFF2-40B4-BE49-F238E27FC236}">
                <a16:creationId xmlns:a16="http://schemas.microsoft.com/office/drawing/2014/main" id="{8753B082-B7EF-4B9A-9702-30419E873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147" y="2791460"/>
            <a:ext cx="1310640" cy="96435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91440" tIns="45720" rIns="91440" bIns="45720" anchor="b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0" lvl="0" indent="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None/>
            </a:pPr>
            <a:r>
              <a:rPr sz="2400">
                <a:ln w="3175">
                  <a:noFill/>
                  <a:prstDash val="dash"/>
                </a:ln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储藏室</a:t>
            </a:r>
          </a:p>
        </p:txBody>
      </p:sp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8A2599AA-77B3-485D-A05B-CB23B6AA4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500" y="262255"/>
            <a:ext cx="5328285" cy="5810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测量沟通，挖掘客户需求</a:t>
            </a:r>
          </a:p>
        </p:txBody>
      </p:sp>
      <p:sp>
        <p:nvSpPr>
          <p:cNvPr id="1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38DA9312-757B-4CAD-9F86-45A29DE92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CE618ADC-1B4E-437E-8827-D1CBCE08F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ABA4275B-C024-442E-AF05-AD1B866C8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969A1050-2AC4-4648-B18C-8729FB33D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02  现场测量准备</a:t>
            </a:r>
          </a:p>
        </p:txBody>
      </p:sp>
      <p:sp>
        <p:nvSpPr>
          <p:cNvPr id="2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9C898E45-9501-4BCE-8CAD-903473DD4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A8200659-D509-48F2-A2AE-577A04854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35</a:t>
            </a:r>
          </a:p>
        </p:txBody>
      </p:sp>
    </p:spTree>
    <p:extLst>
      <p:ext uri="{BB962C8B-B14F-4D97-AF65-F5344CB8AC3E}">
        <p14:creationId xmlns:p14="http://schemas.microsoft.com/office/powerpoint/2010/main" val="1020801134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图片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eeba8f713b40d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FA3B20E2-056C-4FD8-BD12-0D7FE8A50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8530" y="3063240"/>
            <a:ext cx="5301615" cy="6769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4400" b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黑体"/>
                <a:ea typeface="黑体"/>
                <a:cs typeface="黑体"/>
              </a:rPr>
              <a:t/>
            </a:r>
          </a:p>
        </p:txBody>
      </p:sp>
      <p:sp>
        <p:nvSpPr>
          <p:cNvPr id="22" name="六边形 21">
            <a:extLst xmlns:a="http://schemas.openxmlformats.org/drawingml/2006/main">
              <a:ext uri="{FF2B5EF4-FFF2-40B4-BE49-F238E27FC236}">
                <a16:creationId xmlns:a16="http://schemas.microsoft.com/office/drawing/2014/main" id="{9C2A0090-26FD-42D5-99E7-70A6E312A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95250" y="1135380"/>
            <a:ext cx="5140960" cy="4678680"/>
          </a:xfrm>
          <a:prstGeom xmlns:a="http://schemas.openxmlformats.org/drawingml/2006/main" prst="hexagon">
            <a:avLst/>
          </a:prstGeom>
          <a:noFill xmlns:a="http://schemas.openxmlformats.org/drawingml/2006/main"/>
          <a:ln xmlns:a="http://schemas.openxmlformats.org/drawingml/2006/main" w="57150">
            <a:solidFill>
              <a:schemeClr val="bg1"/>
            </a:solidFill>
          </a:ln>
          <a:effectLst xmlns:a="http://schemas.openxmlformats.org/drawingml/2006/main">
            <a:outerShdw blurRad="12700" dist="50800" dir="5400000" algn="ctr" rotWithShape="0">
              <a:schemeClr val="bg1">
                <a:lumMod val="65000"/>
                <a:alpha val="100000"/>
              </a:schemeClr>
            </a:outerShdw>
          </a:effectLst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rot="0" spcFirstLastPara="0" vert="horz" wrap="square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FEEC1FA7-F49A-4EC1-8C1C-36F088C6F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856105" y="2619375"/>
            <a:ext cx="1668780" cy="170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  <a:effectLst xmlns:a="http://schemas.openxmlformats.org/drawingml/2006/main">
            <a:outerShdw blurRad="12700" dist="50800" dir="5400000" algn="ctr" rotWithShape="0">
              <a:schemeClr val="bg1">
                <a:lumMod val="65000"/>
                <a:alpha val="100000"/>
              </a:schemeClr>
            </a:outerShdw>
          </a:effectLst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5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/>
            </a:r>
          </a:p>
        </p:txBody>
      </p:sp>
      <p:sp>
        <p:nvSpPr>
          <p:cNvPr id="24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DD6E5E84-EBBA-40B7-AE88-10CAC22F4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3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Divider accent">
            <a:extLst xmlns:a="http://schemas.openxmlformats.org/drawingml/2006/main">
              <a:ext uri="{FF2B5EF4-FFF2-40B4-BE49-F238E27FC236}">
                <a16:creationId xmlns:a16="http://schemas.microsoft.com/office/drawing/2014/main" id="{1F350199-C014-4613-87A6-25319BE88F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6685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A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C394C8F9-C3A9-4CB5-8237-B3123FB55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810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03  衣柜测量</a:t>
            </a:r>
          </a:p>
        </p:txBody>
      </p:sp>
      <p:sp>
        <p:nvSpPr>
          <p:cNvPr id="27" name="Divider title">
            <a:extLst xmlns:a="http://schemas.openxmlformats.org/drawingml/2006/main">
              <a:ext uri="{FF2B5EF4-FFF2-40B4-BE49-F238E27FC236}">
                <a16:creationId xmlns:a16="http://schemas.microsoft.com/office/drawing/2014/main" id="{45210927-4C10-43B9-9CC1-0F44E18F3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57375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定制衣柜测量</a:t>
            </a:r>
          </a:p>
        </p:txBody>
      </p:sp>
      <p:sp>
        <p:nvSpPr>
          <p:cNvPr id="28" name="Divider subtitle">
            <a:extLst xmlns:a="http://schemas.openxmlformats.org/drawingml/2006/main">
              <a:ext uri="{FF2B5EF4-FFF2-40B4-BE49-F238E27FC236}">
                <a16:creationId xmlns:a16="http://schemas.microsoft.com/office/drawing/2014/main" id="{0081654F-FAD3-4D9D-876B-8EA1E6326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38500"/>
            <a:ext cx="9239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从房间净尺寸、墙体与门窗，到电位和通道，按顺序完成记录。</a:t>
            </a:r>
          </a:p>
        </p:txBody>
      </p:sp>
      <p:sp>
        <p:nvSpPr>
          <p:cNvPr id="29" name="Divider footer">
            <a:extLst xmlns:a="http://schemas.openxmlformats.org/drawingml/2006/main">
              <a:ext uri="{FF2B5EF4-FFF2-40B4-BE49-F238E27FC236}">
                <a16:creationId xmlns:a16="http://schemas.microsoft.com/office/drawing/2014/main" id="{2A87FE6F-02D9-4B8B-81EF-892875F61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960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30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583263B8-1415-4A3F-AD5F-BD5F91B7B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0960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36</a:t>
            </a:r>
          </a:p>
        </p:txBody>
      </p:sp>
    </p:spTree>
    <p:extLst>
      <p:ext uri="{BB962C8B-B14F-4D97-AF65-F5344CB8AC3E}">
        <p14:creationId xmlns:p14="http://schemas.microsoft.com/office/powerpoint/2010/main" val="57623930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object 2">
            <a:extLst xmlns:a="http://schemas.openxmlformats.org/drawingml/2006/main">
              <a:ext uri="{FF2B5EF4-FFF2-40B4-BE49-F238E27FC236}">
                <a16:creationId xmlns:a16="http://schemas.microsoft.com/office/drawing/2014/main" id="{E5D96522-D94B-4B0F-8D62-F298BD4B9D1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835" y="1116330"/>
            <a:ext cx="7540625" cy="36385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12700">
              <a:lnSpc>
                <a:spcPts val="2840"/>
              </a:lnSpc>
              <a:buNone/>
            </a:pPr>
            <a:r>
              <a:rPr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未进房间前需要考虑的因</a:t>
            </a:r>
            <a:r>
              <a:rPr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素</a:t>
            </a:r>
          </a:p>
        </p:txBody>
      </p:sp>
      <p:sp>
        <p:nvSpPr>
          <p:cNvPr id="8" name="object 3">
            <a:extLst xmlns:a="http://schemas.openxmlformats.org/drawingml/2006/main">
              <a:ext uri="{FF2B5EF4-FFF2-40B4-BE49-F238E27FC236}">
                <a16:creationId xmlns:a16="http://schemas.microsoft.com/office/drawing/2014/main" id="{B55AE417-5665-4569-8788-2015251CE537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838200" y="1825625"/>
            <a:ext cx="10515600" cy="327787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237490">
              <a:lnSpc>
                <a:spcPct val="100000"/>
              </a:lnSpc>
              <a:buNone/>
            </a:pPr>
            <a:r>
              <a:t>室外通</a:t>
            </a:r>
            <a:r>
              <a:t>道</a:t>
            </a:r>
          </a:p>
          <a:p xmlns:a="http://schemas.openxmlformats.org/drawingml/2006/main">
            <a:pPr marL="237490" marR="5080">
              <a:lnSpc>
                <a:spcPct val="100000"/>
              </a:lnSpc>
              <a:spcBef>
                <a:spcPts val="1070"/>
              </a:spcBef>
              <a:buNone/>
            </a:pPr>
            <a:r>
              <a:t>电梯口、电梯箱、楼梯、走廊等（通道的尺寸大小直接影响到大件的</a:t>
            </a:r>
            <a:r>
              <a:t>衣</a:t>
            </a:r>
            <a:r>
              <a:t>柜搬运</a:t>
            </a:r>
            <a:r>
              <a:t>）</a:t>
            </a:r>
          </a:p>
          <a:p xmlns:a="http://schemas.openxmlformats.org/drawingml/2006/main">
            <a:pPr marL="224790">
              <a:lnSpc>
                <a:spcPct val="100000"/>
              </a:lnSpc>
              <a:spcBef>
                <a:spcPts val="40"/>
              </a:spcBef>
              <a:buNone/>
            </a:pPr>
          </a:p>
          <a:p xmlns:a="http://schemas.openxmlformats.org/drawingml/2006/main">
            <a:pPr marL="237490">
              <a:lnSpc>
                <a:spcPct val="100000"/>
              </a:lnSpc>
              <a:buNone/>
            </a:pPr>
            <a:r>
              <a:t>室内通</a:t>
            </a:r>
            <a:r>
              <a:t>道</a:t>
            </a:r>
          </a:p>
          <a:p xmlns:a="http://schemas.openxmlformats.org/drawingml/2006/main">
            <a:pPr marL="237490" marR="5080">
              <a:lnSpc>
                <a:spcPct val="100000"/>
              </a:lnSpc>
              <a:spcBef>
                <a:spcPts val="1070"/>
              </a:spcBef>
              <a:buNone/>
            </a:pPr>
            <a:r>
              <a:t>室内走廊、卧室门等，（因为室内各通道进出口尺寸的大小，直接影响到衣</a:t>
            </a:r>
            <a:r>
              <a:t>柜</a:t>
            </a:r>
            <a:r>
              <a:t> </a:t>
            </a:r>
            <a:r>
              <a:t>的搬运顺畅问题，特别是大件的柜子）</a:t>
            </a:r>
            <a:r>
              <a:t>。</a:t>
            </a:r>
          </a:p>
        </p:txBody>
      </p:sp>
      <p:sp>
        <p:nvSpPr>
          <p:cNvPr id="9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A33E6F5A-1E1E-4AAE-9895-DBE88053A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6A24AB3B-BA27-4DD8-ADE1-D455AD593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1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40CFBDF5-B8F7-44E3-9C7C-B35AAEA49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2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1E1C6C4C-C5E1-4F61-89BD-DCC7F4223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1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4F975DC0-D9F0-4075-AC75-ECA04B012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age number">
            <a:extLst xmlns:a="http://schemas.openxmlformats.org/drawingml/2006/main">
              <a:ext uri="{FF2B5EF4-FFF2-40B4-BE49-F238E27FC236}">
                <a16:creationId xmlns:a16="http://schemas.microsoft.com/office/drawing/2014/main" id="{4AA2CA2F-B3D3-444D-93F3-F99F0A901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37</a:t>
            </a:r>
          </a:p>
        </p:txBody>
      </p:sp>
    </p:spTree>
    <p:extLst>
      <p:ext uri="{BB962C8B-B14F-4D97-AF65-F5344CB8AC3E}">
        <p14:creationId xmlns:p14="http://schemas.microsoft.com/office/powerpoint/2010/main" val="1058186496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object 2">
            <a:extLst xmlns:a="http://schemas.openxmlformats.org/drawingml/2006/main">
              <a:ext uri="{FF2B5EF4-FFF2-40B4-BE49-F238E27FC236}">
                <a16:creationId xmlns:a16="http://schemas.microsoft.com/office/drawing/2014/main" id="{327E567A-2C8C-40B4-9AB0-0A9224CE5CC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608806"/>
            <a:ext cx="10515600" cy="838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474682" rIns="0" bIns="0">
            <a:spAutoFit/>
          </a:bodyPr>
          <a:lstStyle xmlns:a="http://schemas.openxmlformats.org/drawingml/2006/main"/>
          <a:p xmlns:a="http://schemas.openxmlformats.org/drawingml/2006/main">
            <a:pPr marL="698500">
              <a:lnSpc>
                <a:spcPts val="2840"/>
              </a:lnSpc>
              <a:buNone/>
            </a:pPr>
            <a:r>
              <a:rPr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测量的注意事</a:t>
            </a:r>
            <a:r>
              <a:rPr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项</a:t>
            </a:r>
          </a:p>
        </p:txBody>
      </p:sp>
      <p:sp>
        <p:nvSpPr>
          <p:cNvPr id="5" name="object 3">
            <a:extLst xmlns:a="http://schemas.openxmlformats.org/drawingml/2006/main">
              <a:ext uri="{FF2B5EF4-FFF2-40B4-BE49-F238E27FC236}">
                <a16:creationId xmlns:a16="http://schemas.microsoft.com/office/drawing/2014/main" id="{C07FED49-A9DC-4762-8294-AFE0F3C62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22070" y="1827530"/>
            <a:ext cx="7595235" cy="4616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墙体长度(房间套内尺寸)：多点测量、</a:t>
            </a:r>
            <a:r>
              <a:rPr sz="200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墙体是否承重</a:t>
            </a:r>
          </a:p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墙体角度(复尺时必测项）：墙体角度、墙体倾斜度</a:t>
            </a:r>
          </a:p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窗户尺寸（窗宽、窗高）：窗台石</a:t>
            </a:r>
          </a:p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窗户位置（距墙宽、距地高）：窗帘盒</a:t>
            </a:r>
          </a:p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电源开关位置：电源、开关位置确认是否会有改动</a:t>
            </a:r>
          </a:p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门套和门的开启方向</a:t>
            </a:r>
          </a:p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梁、柱尺寸：宽度/深度</a:t>
            </a:r>
          </a:p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吊顶：类型、高度、窗帘盒</a:t>
            </a:r>
          </a:p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现场其他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情况</a:t>
            </a:r>
          </a:p>
          <a:p xmlns:a="http://schemas.openxmlformats.org/drawingml/2006/main">
            <a:pPr marL="342900" lvl="0" indent="-3429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ea"/>
              <a:buAutoNum type="circleNumDbPlain"/>
            </a:pP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现场照片、现场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Calibri"/>
                <a:ea typeface="Calibri"/>
                <a:cs typeface="Calibri"/>
              </a:rPr>
              <a:t>视频</a:t>
            </a:r>
          </a:p>
        </p:txBody>
      </p:sp>
      <p:sp>
        <p:nvSpPr>
          <p:cNvPr id="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0658A123-D8F2-49C3-A2A0-922497318E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05F80889-8270-41BB-8998-CDF6C8E19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299CDCF9-C140-4F2F-AF34-B10B03C91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DA3689D-5E33-4A1D-B71E-F82A468270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3E6EE29A-0D70-4383-B3F5-0D169DD16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17B4DC0C-923B-4DB7-8811-EB093D242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38</a:t>
            </a:r>
          </a:p>
        </p:txBody>
      </p:sp>
    </p:spTree>
    <p:extLst>
      <p:ext uri="{BB962C8B-B14F-4D97-AF65-F5344CB8AC3E}">
        <p14:creationId xmlns:p14="http://schemas.microsoft.com/office/powerpoint/2010/main" val="2037781641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object 2">
            <a:extLst xmlns:a="http://schemas.openxmlformats.org/drawingml/2006/main">
              <a:ext uri="{FF2B5EF4-FFF2-40B4-BE49-F238E27FC236}">
                <a16:creationId xmlns:a16="http://schemas.microsoft.com/office/drawing/2014/main" id="{5282878C-24C9-4698-87CD-30EDD9DE59C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756444"/>
            <a:ext cx="10515600" cy="5429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179089" rIns="0" bIns="0">
            <a:spAutoFit/>
          </a:bodyPr>
          <a:lstStyle xmlns:a="http://schemas.openxmlformats.org/drawingml/2006/main"/>
          <a:p xmlns:a="http://schemas.openxmlformats.org/drawingml/2006/main">
            <a:pPr marL="12700">
              <a:lnSpc>
                <a:spcPts val="2840"/>
              </a:lnSpc>
              <a:buNone/>
            </a:pPr>
            <a:r>
              <a:rPr b="1">
                <a:solidFill>
                  <a:srgbClr val="000000"/>
                </a:solidFill>
              </a:rPr>
              <a:t>常规的测量方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sp>
        <p:nvSpPr>
          <p:cNvPr id="133" name="object 133">
            <a:extLst xmlns:a="http://schemas.openxmlformats.org/drawingml/2006/main">
              <a:ext uri="{FF2B5EF4-FFF2-40B4-BE49-F238E27FC236}">
                <a16:creationId xmlns:a16="http://schemas.microsoft.com/office/drawing/2014/main" id="{20F7542D-808E-4120-8821-83C18BC7D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2280920"/>
            <a:ext cx="5603240" cy="301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12700">
              <a:lnSpc>
                <a:spcPct val="100000"/>
              </a:lnSpc>
              <a:buNone/>
            </a:pPr>
            <a:r>
              <a:rPr sz="2800"/>
              <a:t>◆沿墙距离地面100-150MM</a:t>
            </a:r>
          </a:p>
          <a:p xmlns:a="http://schemas.openxmlformats.org/drawingml/2006/main">
            <a:pPr marL="12700">
              <a:lnSpc>
                <a:spcPct val="100000"/>
              </a:lnSpc>
              <a:buNone/>
            </a:pPr>
          </a:p>
          <a:p xmlns:a="http://schemas.openxmlformats.org/drawingml/2006/main">
            <a:pPr marL="12700">
              <a:lnSpc>
                <a:spcPct val="100000"/>
              </a:lnSpc>
              <a:buNone/>
            </a:pPr>
            <a:r>
              <a:rPr sz="2800"/>
              <a:t>◆沿墙距离地面1550-2200MM</a:t>
            </a:r>
          </a:p>
          <a:p xmlns:a="http://schemas.openxmlformats.org/drawingml/2006/main">
            <a:pPr marL="12700">
              <a:lnSpc>
                <a:spcPct val="100000"/>
              </a:lnSpc>
              <a:buNone/>
            </a:pPr>
          </a:p>
          <a:p xmlns:a="http://schemas.openxmlformats.org/drawingml/2006/main">
            <a:pPr marL="12700">
              <a:lnSpc>
                <a:spcPct val="100000"/>
              </a:lnSpc>
              <a:buNone/>
            </a:pPr>
            <a:r>
              <a:rPr sz="2800"/>
              <a:t>◆离开墙面600-650MM</a:t>
            </a:r>
          </a:p>
          <a:p xmlns:a="http://schemas.openxmlformats.org/drawingml/2006/main">
            <a:pPr marL="12700">
              <a:lnSpc>
                <a:spcPct val="100000"/>
              </a:lnSpc>
              <a:buNone/>
            </a:pPr>
          </a:p>
          <a:p xmlns:a="http://schemas.openxmlformats.org/drawingml/2006/main">
            <a:pPr marL="12700">
              <a:lnSpc>
                <a:spcPct val="100000"/>
              </a:lnSpc>
              <a:buNone/>
            </a:pPr>
            <a:r>
              <a:rPr sz="2800"/>
              <a:t>◆测量多个位置宽度，高度</a:t>
            </a:r>
          </a:p>
        </p:txBody>
      </p:sp>
      <p:sp>
        <p:nvSpPr>
          <p:cNvPr id="3" name="object 3">
            <a:extLst xmlns:a="http://schemas.openxmlformats.org/drawingml/2006/main">
              <a:ext uri="{FF2B5EF4-FFF2-40B4-BE49-F238E27FC236}">
                <a16:creationId xmlns:a16="http://schemas.microsoft.com/office/drawing/2014/main" id="{09430125-CDE3-45AB-827A-A6FEFE755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66305" y="2613025"/>
            <a:ext cx="2679065" cy="0"/>
          </a:xfrm>
          <a:custGeom xmlns:a="http://schemas.openxmlformats.org/drawingml/2006/main">
            <a:rect l="l" t="t" r="r" b="b"/>
            <a:pathLst>
              <a:path w="2679065" h="0">
                <a:moveTo>
                  <a:pt x="0" y="0"/>
                </a:moveTo>
                <a:lnTo>
                  <a:pt x="267895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" name="object 4">
            <a:extLst xmlns:a="http://schemas.openxmlformats.org/drawingml/2006/main">
              <a:ext uri="{FF2B5EF4-FFF2-40B4-BE49-F238E27FC236}">
                <a16:creationId xmlns:a16="http://schemas.microsoft.com/office/drawing/2014/main" id="{F384C75A-9F5A-4537-9358-DE2E4FCA0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85940" y="2555875"/>
            <a:ext cx="0" cy="2686050"/>
          </a:xfrm>
          <a:custGeom xmlns:a="http://schemas.openxmlformats.org/drawingml/2006/main">
            <a:rect l="l" t="t" r="r" b="b"/>
            <a:pathLst>
              <a:path w="0" h="2686050">
                <a:moveTo>
                  <a:pt x="0" y="0"/>
                </a:moveTo>
                <a:lnTo>
                  <a:pt x="0" y="268577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" name="object 5">
            <a:extLst xmlns:a="http://schemas.openxmlformats.org/drawingml/2006/main">
              <a:ext uri="{FF2B5EF4-FFF2-40B4-BE49-F238E27FC236}">
                <a16:creationId xmlns:a16="http://schemas.microsoft.com/office/drawing/2014/main" id="{C576B027-A57D-43A5-84E2-B3FBC7393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66305" y="5184775"/>
            <a:ext cx="2679065" cy="0"/>
          </a:xfrm>
          <a:custGeom xmlns:a="http://schemas.openxmlformats.org/drawingml/2006/main">
            <a:rect l="l" t="t" r="r" b="b"/>
            <a:pathLst>
              <a:path w="2679065" h="0">
                <a:moveTo>
                  <a:pt x="0" y="0"/>
                </a:moveTo>
                <a:lnTo>
                  <a:pt x="267895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" name="object 6">
            <a:extLst xmlns:a="http://schemas.openxmlformats.org/drawingml/2006/main">
              <a:ext uri="{FF2B5EF4-FFF2-40B4-BE49-F238E27FC236}">
                <a16:creationId xmlns:a16="http://schemas.microsoft.com/office/drawing/2014/main" id="{47E0A491-A978-4962-AC6F-CCC3B92BE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723255" y="5241925"/>
            <a:ext cx="1163320" cy="450850"/>
          </a:xfrm>
          <a:custGeom xmlns:a="http://schemas.openxmlformats.org/drawingml/2006/main">
            <a:rect l="l" t="t" r="r" b="b"/>
            <a:pathLst>
              <a:path w="1163320" h="450850">
                <a:moveTo>
                  <a:pt x="1162987" y="0"/>
                </a:moveTo>
                <a:lnTo>
                  <a:pt x="0" y="450443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" name="object 7">
            <a:extLst xmlns:a="http://schemas.openxmlformats.org/drawingml/2006/main">
              <a:ext uri="{FF2B5EF4-FFF2-40B4-BE49-F238E27FC236}">
                <a16:creationId xmlns:a16="http://schemas.microsoft.com/office/drawing/2014/main" id="{41141DEC-12CB-4FA9-980A-3B899B16E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45370" y="5184775"/>
            <a:ext cx="1310640" cy="508000"/>
          </a:xfrm>
          <a:custGeom xmlns:a="http://schemas.openxmlformats.org/drawingml/2006/main">
            <a:rect l="l" t="t" r="r" b="b"/>
            <a:pathLst>
              <a:path w="1310640" h="508000">
                <a:moveTo>
                  <a:pt x="0" y="0"/>
                </a:moveTo>
                <a:lnTo>
                  <a:pt x="1310344" y="50739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" name="object 8">
            <a:extLst xmlns:a="http://schemas.openxmlformats.org/drawingml/2006/main">
              <a:ext uri="{FF2B5EF4-FFF2-40B4-BE49-F238E27FC236}">
                <a16:creationId xmlns:a16="http://schemas.microsoft.com/office/drawing/2014/main" id="{A26B5E22-D3D1-46D8-BC2A-C2657176F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5846445" y="2153285"/>
            <a:ext cx="1040130" cy="403225"/>
          </a:xfrm>
          <a:custGeom xmlns:a="http://schemas.openxmlformats.org/drawingml/2006/main">
            <a:rect l="l" t="t" r="r" b="b"/>
            <a:pathLst>
              <a:path w="1040129" h="403225">
                <a:moveTo>
                  <a:pt x="1039913" y="402640"/>
                </a:moveTo>
                <a:lnTo>
                  <a:pt x="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" name="object 9">
            <a:extLst xmlns:a="http://schemas.openxmlformats.org/drawingml/2006/main">
              <a:ext uri="{FF2B5EF4-FFF2-40B4-BE49-F238E27FC236}">
                <a16:creationId xmlns:a16="http://schemas.microsoft.com/office/drawing/2014/main" id="{70E0BE29-ABAD-4705-A6D3-4ABC1FD1A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45370" y="2153285"/>
            <a:ext cx="1188085" cy="460375"/>
          </a:xfrm>
          <a:custGeom xmlns:a="http://schemas.openxmlformats.org/drawingml/2006/main">
            <a:rect l="l" t="t" r="r" b="b"/>
            <a:pathLst>
              <a:path w="1188084" h="460375">
                <a:moveTo>
                  <a:pt x="0" y="459943"/>
                </a:moveTo>
                <a:lnTo>
                  <a:pt x="118781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" name="object 10">
            <a:extLst xmlns:a="http://schemas.openxmlformats.org/drawingml/2006/main">
              <a:ext uri="{FF2B5EF4-FFF2-40B4-BE49-F238E27FC236}">
                <a16:creationId xmlns:a16="http://schemas.microsoft.com/office/drawing/2014/main" id="{CAEDA0DA-3E98-418B-82A7-60B56D5B1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118350" y="5184775"/>
            <a:ext cx="147955" cy="57150"/>
          </a:xfrm>
          <a:custGeom xmlns:a="http://schemas.openxmlformats.org/drawingml/2006/main">
            <a:rect l="l" t="t" r="r" b="b"/>
            <a:pathLst>
              <a:path w="147954" h="57150">
                <a:moveTo>
                  <a:pt x="147612" y="0"/>
                </a:moveTo>
                <a:lnTo>
                  <a:pt x="0" y="56946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1" name="object 11">
            <a:extLst xmlns:a="http://schemas.openxmlformats.org/drawingml/2006/main">
              <a:ext uri="{FF2B5EF4-FFF2-40B4-BE49-F238E27FC236}">
                <a16:creationId xmlns:a16="http://schemas.microsoft.com/office/drawing/2014/main" id="{6B613B2A-FD3F-4C6F-A5F7-98056F9F1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118350" y="2555875"/>
            <a:ext cx="147955" cy="57785"/>
          </a:xfrm>
          <a:custGeom xmlns:a="http://schemas.openxmlformats.org/drawingml/2006/main">
            <a:rect l="l" t="t" r="r" b="b"/>
            <a:pathLst>
              <a:path w="147954" h="57785">
                <a:moveTo>
                  <a:pt x="147612" y="57302"/>
                </a:moveTo>
                <a:lnTo>
                  <a:pt x="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" name="object 12">
            <a:extLst xmlns:a="http://schemas.openxmlformats.org/drawingml/2006/main">
              <a:ext uri="{FF2B5EF4-FFF2-40B4-BE49-F238E27FC236}">
                <a16:creationId xmlns:a16="http://schemas.microsoft.com/office/drawing/2014/main" id="{41272768-1714-445B-AEAC-DB1923D6E3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85940" y="2555875"/>
            <a:ext cx="232410" cy="0"/>
          </a:xfrm>
          <a:custGeom xmlns:a="http://schemas.openxmlformats.org/drawingml/2006/main">
            <a:rect l="l" t="t" r="r" b="b"/>
            <a:pathLst>
              <a:path w="232410" h="0">
                <a:moveTo>
                  <a:pt x="0" y="0"/>
                </a:moveTo>
                <a:lnTo>
                  <a:pt x="23241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3" name="object 13">
            <a:extLst xmlns:a="http://schemas.openxmlformats.org/drawingml/2006/main">
              <a:ext uri="{FF2B5EF4-FFF2-40B4-BE49-F238E27FC236}">
                <a16:creationId xmlns:a16="http://schemas.microsoft.com/office/drawing/2014/main" id="{B0C044C3-9D6A-4BB3-BAE9-D49581C65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85940" y="5241925"/>
            <a:ext cx="232410" cy="0"/>
          </a:xfrm>
          <a:custGeom xmlns:a="http://schemas.openxmlformats.org/drawingml/2006/main">
            <a:rect l="l" t="t" r="r" b="b"/>
            <a:pathLst>
              <a:path w="232410" h="0">
                <a:moveTo>
                  <a:pt x="0" y="0"/>
                </a:moveTo>
                <a:lnTo>
                  <a:pt x="23241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4" name="object 14">
            <a:extLst xmlns:a="http://schemas.openxmlformats.org/drawingml/2006/main">
              <a:ext uri="{FF2B5EF4-FFF2-40B4-BE49-F238E27FC236}">
                <a16:creationId xmlns:a16="http://schemas.microsoft.com/office/drawing/2014/main" id="{634AFBA9-A0D9-4E68-9B38-1ABE3E940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118350" y="2555875"/>
            <a:ext cx="0" cy="2686050"/>
          </a:xfrm>
          <a:custGeom xmlns:a="http://schemas.openxmlformats.org/drawingml/2006/main">
            <a:rect l="l" t="t" r="r" b="b"/>
            <a:pathLst>
              <a:path w="0" h="2686050">
                <a:moveTo>
                  <a:pt x="0" y="2685770"/>
                </a:moveTo>
                <a:lnTo>
                  <a:pt x="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5" name="object 15">
            <a:extLst xmlns:a="http://schemas.openxmlformats.org/drawingml/2006/main">
              <a:ext uri="{FF2B5EF4-FFF2-40B4-BE49-F238E27FC236}">
                <a16:creationId xmlns:a16="http://schemas.microsoft.com/office/drawing/2014/main" id="{4001498B-9C4B-4D88-AF6C-0FD7B571E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857740" y="5018405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6" name="object 16">
            <a:extLst xmlns:a="http://schemas.openxmlformats.org/drawingml/2006/main">
              <a:ext uri="{FF2B5EF4-FFF2-40B4-BE49-F238E27FC236}">
                <a16:creationId xmlns:a16="http://schemas.microsoft.com/office/drawing/2014/main" id="{96EB44C3-E3E6-4394-8E55-0D723C1DA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66305" y="2613025"/>
            <a:ext cx="0" cy="2571750"/>
          </a:xfrm>
          <a:custGeom xmlns:a="http://schemas.openxmlformats.org/drawingml/2006/main">
            <a:rect l="l" t="t" r="r" b="b"/>
            <a:pathLst>
              <a:path w="0" h="2571750">
                <a:moveTo>
                  <a:pt x="0" y="2571521"/>
                </a:moveTo>
                <a:lnTo>
                  <a:pt x="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7" name="object 17">
            <a:extLst xmlns:a="http://schemas.openxmlformats.org/drawingml/2006/main">
              <a:ext uri="{FF2B5EF4-FFF2-40B4-BE49-F238E27FC236}">
                <a16:creationId xmlns:a16="http://schemas.microsoft.com/office/drawing/2014/main" id="{2FEB7601-4CAD-465C-9A3B-8FF2553F8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45370" y="2613025"/>
            <a:ext cx="0" cy="2571750"/>
          </a:xfrm>
          <a:custGeom xmlns:a="http://schemas.openxmlformats.org/drawingml/2006/main">
            <a:rect l="l" t="t" r="r" b="b"/>
            <a:pathLst>
              <a:path w="0" h="2571750">
                <a:moveTo>
                  <a:pt x="0" y="2571521"/>
                </a:moveTo>
                <a:lnTo>
                  <a:pt x="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8" name="object 18">
            <a:extLst xmlns:a="http://schemas.openxmlformats.org/drawingml/2006/main">
              <a:ext uri="{FF2B5EF4-FFF2-40B4-BE49-F238E27FC236}">
                <a16:creationId xmlns:a16="http://schemas.microsoft.com/office/drawing/2014/main" id="{701F91A1-A74E-43C3-B18F-01EE6E5F4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353300" y="5018405"/>
            <a:ext cx="71120" cy="0"/>
          </a:xfrm>
          <a:custGeom xmlns:a="http://schemas.openxmlformats.org/drawingml/2006/main">
            <a:rect l="l" t="t" r="r" b="b"/>
            <a:pathLst>
              <a:path w="71120" h="0">
                <a:moveTo>
                  <a:pt x="0" y="0"/>
                </a:moveTo>
                <a:lnTo>
                  <a:pt x="7109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9" name="object 19">
            <a:extLst xmlns:a="http://schemas.openxmlformats.org/drawingml/2006/main">
              <a:ext uri="{FF2B5EF4-FFF2-40B4-BE49-F238E27FC236}">
                <a16:creationId xmlns:a16="http://schemas.microsoft.com/office/drawing/2014/main" id="{235AA0FB-72F2-4A75-9697-68E2E6404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461885" y="501840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0" name="object 20">
            <a:extLst xmlns:a="http://schemas.openxmlformats.org/drawingml/2006/main">
              <a:ext uri="{FF2B5EF4-FFF2-40B4-BE49-F238E27FC236}">
                <a16:creationId xmlns:a16="http://schemas.microsoft.com/office/drawing/2014/main" id="{567F314D-89E8-491B-A5EC-7084BA196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72375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1" name="object 21">
            <a:extLst xmlns:a="http://schemas.openxmlformats.org/drawingml/2006/main">
              <a:ext uri="{FF2B5EF4-FFF2-40B4-BE49-F238E27FC236}">
                <a16:creationId xmlns:a16="http://schemas.microsoft.com/office/drawing/2014/main" id="{7FA8DC20-6CB7-4336-A282-4E56CE7A9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82865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2" name="object 22">
            <a:extLst xmlns:a="http://schemas.openxmlformats.org/drawingml/2006/main">
              <a:ext uri="{FF2B5EF4-FFF2-40B4-BE49-F238E27FC236}">
                <a16:creationId xmlns:a16="http://schemas.microsoft.com/office/drawing/2014/main" id="{6D46DF86-2255-46C9-A16B-CA2E1F2BF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93990" y="501840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3" name="object 23">
            <a:extLst xmlns:a="http://schemas.openxmlformats.org/drawingml/2006/main">
              <a:ext uri="{FF2B5EF4-FFF2-40B4-BE49-F238E27FC236}">
                <a16:creationId xmlns:a16="http://schemas.microsoft.com/office/drawing/2014/main" id="{3EDA1346-974A-4165-9423-BD39C8A30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04480" y="501840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4" name="object 24">
            <a:extLst xmlns:a="http://schemas.openxmlformats.org/drawingml/2006/main">
              <a:ext uri="{FF2B5EF4-FFF2-40B4-BE49-F238E27FC236}">
                <a16:creationId xmlns:a16="http://schemas.microsoft.com/office/drawing/2014/main" id="{592BA048-8DC2-48C6-B0CF-55FAB36C1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014970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5" name="object 25">
            <a:extLst xmlns:a="http://schemas.openxmlformats.org/drawingml/2006/main">
              <a:ext uri="{FF2B5EF4-FFF2-40B4-BE49-F238E27FC236}">
                <a16:creationId xmlns:a16="http://schemas.microsoft.com/office/drawing/2014/main" id="{5480E8B1-9C14-4F9B-B68F-900E0A5F0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26095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6" name="object 26">
            <a:extLst xmlns:a="http://schemas.openxmlformats.org/drawingml/2006/main">
              <a:ext uri="{FF2B5EF4-FFF2-40B4-BE49-F238E27FC236}">
                <a16:creationId xmlns:a16="http://schemas.microsoft.com/office/drawing/2014/main" id="{BA54F99F-76F7-4930-B07B-FB00E8B8D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236585" y="501840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7" name="object 27">
            <a:extLst xmlns:a="http://schemas.openxmlformats.org/drawingml/2006/main">
              <a:ext uri="{FF2B5EF4-FFF2-40B4-BE49-F238E27FC236}">
                <a16:creationId xmlns:a16="http://schemas.microsoft.com/office/drawing/2014/main" id="{38A57FE8-0FA0-4843-B422-FBC729C21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47710" y="501840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8" name="object 28">
            <a:extLst xmlns:a="http://schemas.openxmlformats.org/drawingml/2006/main">
              <a:ext uri="{FF2B5EF4-FFF2-40B4-BE49-F238E27FC236}">
                <a16:creationId xmlns:a16="http://schemas.microsoft.com/office/drawing/2014/main" id="{6F3D95FC-E425-4988-ACE3-7436E9E18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458200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29" name="object 29">
            <a:extLst xmlns:a="http://schemas.openxmlformats.org/drawingml/2006/main">
              <a:ext uri="{FF2B5EF4-FFF2-40B4-BE49-F238E27FC236}">
                <a16:creationId xmlns:a16="http://schemas.microsoft.com/office/drawing/2014/main" id="{8C65ECD1-30AA-4B48-BD9A-B283A0E61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68690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0" name="object 30">
            <a:extLst xmlns:a="http://schemas.openxmlformats.org/drawingml/2006/main">
              <a:ext uri="{FF2B5EF4-FFF2-40B4-BE49-F238E27FC236}">
                <a16:creationId xmlns:a16="http://schemas.microsoft.com/office/drawing/2014/main" id="{F2E6D402-3629-4839-83A7-66258AB9B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815" y="501840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1" name="object 31">
            <a:extLst xmlns:a="http://schemas.openxmlformats.org/drawingml/2006/main">
              <a:ext uri="{FF2B5EF4-FFF2-40B4-BE49-F238E27FC236}">
                <a16:creationId xmlns:a16="http://schemas.microsoft.com/office/drawing/2014/main" id="{3E85E239-21EC-4838-B10B-A45ACFAA6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90305" y="501840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2" name="object 32">
            <a:extLst xmlns:a="http://schemas.openxmlformats.org/drawingml/2006/main">
              <a:ext uri="{FF2B5EF4-FFF2-40B4-BE49-F238E27FC236}">
                <a16:creationId xmlns:a16="http://schemas.microsoft.com/office/drawing/2014/main" id="{FA3D2198-B160-49D3-8CE0-9C864BEE0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00795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3" name="object 33">
            <a:extLst xmlns:a="http://schemas.openxmlformats.org/drawingml/2006/main">
              <a:ext uri="{FF2B5EF4-FFF2-40B4-BE49-F238E27FC236}">
                <a16:creationId xmlns:a16="http://schemas.microsoft.com/office/drawing/2014/main" id="{472572AF-FF4F-41C7-B034-32FB2D6A8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11285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4" name="object 34">
            <a:extLst xmlns:a="http://schemas.openxmlformats.org/drawingml/2006/main">
              <a:ext uri="{FF2B5EF4-FFF2-40B4-BE49-F238E27FC236}">
                <a16:creationId xmlns:a16="http://schemas.microsoft.com/office/drawing/2014/main" id="{5B432739-124A-4773-8102-8516699BA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122410" y="5018405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5" name="object 35">
            <a:extLst xmlns:a="http://schemas.openxmlformats.org/drawingml/2006/main">
              <a:ext uri="{FF2B5EF4-FFF2-40B4-BE49-F238E27FC236}">
                <a16:creationId xmlns:a16="http://schemas.microsoft.com/office/drawing/2014/main" id="{43BE3911-3CF8-4E12-800E-5DB20C1B12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232900" y="5018405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6" name="object 36">
            <a:extLst xmlns:a="http://schemas.openxmlformats.org/drawingml/2006/main">
              <a:ext uri="{FF2B5EF4-FFF2-40B4-BE49-F238E27FC236}">
                <a16:creationId xmlns:a16="http://schemas.microsoft.com/office/drawing/2014/main" id="{592E95F8-279A-4064-B965-4A1B14826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343390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7" name="object 37">
            <a:extLst xmlns:a="http://schemas.openxmlformats.org/drawingml/2006/main">
              <a:ext uri="{FF2B5EF4-FFF2-40B4-BE49-F238E27FC236}">
                <a16:creationId xmlns:a16="http://schemas.microsoft.com/office/drawing/2014/main" id="{FCA74863-0630-40B5-9870-C05D70F9B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54515" y="501840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8" name="object 38">
            <a:extLst xmlns:a="http://schemas.openxmlformats.org/drawingml/2006/main">
              <a:ext uri="{FF2B5EF4-FFF2-40B4-BE49-F238E27FC236}">
                <a16:creationId xmlns:a16="http://schemas.microsoft.com/office/drawing/2014/main" id="{99AA5EE2-A822-451F-A533-91202243F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65005" y="5018405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9" name="object 39">
            <a:extLst xmlns:a="http://schemas.openxmlformats.org/drawingml/2006/main">
              <a:ext uri="{FF2B5EF4-FFF2-40B4-BE49-F238E27FC236}">
                <a16:creationId xmlns:a16="http://schemas.microsoft.com/office/drawing/2014/main" id="{66F19A9B-F1FA-4227-A047-84849DC36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76130" y="5018405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0" name="object 40">
            <a:extLst xmlns:a="http://schemas.openxmlformats.org/drawingml/2006/main">
              <a:ext uri="{FF2B5EF4-FFF2-40B4-BE49-F238E27FC236}">
                <a16:creationId xmlns:a16="http://schemas.microsoft.com/office/drawing/2014/main" id="{A7EA201C-A14A-4006-8DDF-052D60DE5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786620" y="5018405"/>
            <a:ext cx="71755" cy="0"/>
          </a:xfrm>
          <a:custGeom xmlns:a="http://schemas.openxmlformats.org/drawingml/2006/main">
            <a:rect l="l" t="t" r="r" b="b"/>
            <a:pathLst>
              <a:path w="71754" h="0">
                <a:moveTo>
                  <a:pt x="0" y="0"/>
                </a:moveTo>
                <a:lnTo>
                  <a:pt x="71462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1" name="object 41">
            <a:extLst xmlns:a="http://schemas.openxmlformats.org/drawingml/2006/main">
              <a:ext uri="{FF2B5EF4-FFF2-40B4-BE49-F238E27FC236}">
                <a16:creationId xmlns:a16="http://schemas.microsoft.com/office/drawing/2014/main" id="{97198327-1913-4949-BF3B-DE722B6CD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66305" y="5003800"/>
            <a:ext cx="87630" cy="29845"/>
          </a:xfrm>
          <a:custGeom xmlns:a="http://schemas.openxmlformats.org/drawingml/2006/main">
            <a:rect l="l" t="t" r="r" b="b"/>
            <a:pathLst>
              <a:path w="87629" h="29845">
                <a:moveTo>
                  <a:pt x="87337" y="29375"/>
                </a:moveTo>
                <a:lnTo>
                  <a:pt x="0" y="14503"/>
                </a:lnTo>
                <a:lnTo>
                  <a:pt x="87337" y="0"/>
                </a:lnTo>
                <a:lnTo>
                  <a:pt x="87337" y="29375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2" name="object 42">
            <a:extLst xmlns:a="http://schemas.openxmlformats.org/drawingml/2006/main">
              <a:ext uri="{FF2B5EF4-FFF2-40B4-BE49-F238E27FC236}">
                <a16:creationId xmlns:a16="http://schemas.microsoft.com/office/drawing/2014/main" id="{0456FA53-2D13-4C57-97AF-D858FD933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857740" y="5003800"/>
            <a:ext cx="87630" cy="29845"/>
          </a:xfrm>
          <a:custGeom xmlns:a="http://schemas.openxmlformats.org/drawingml/2006/main">
            <a:rect l="l" t="t" r="r" b="b"/>
            <a:pathLst>
              <a:path w="87629" h="29845">
                <a:moveTo>
                  <a:pt x="0" y="29375"/>
                </a:moveTo>
                <a:lnTo>
                  <a:pt x="0" y="0"/>
                </a:lnTo>
                <a:lnTo>
                  <a:pt x="87337" y="14503"/>
                </a:lnTo>
                <a:lnTo>
                  <a:pt x="0" y="29375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3" name="object 43">
            <a:extLst xmlns:a="http://schemas.openxmlformats.org/drawingml/2006/main">
              <a:ext uri="{FF2B5EF4-FFF2-40B4-BE49-F238E27FC236}">
                <a16:creationId xmlns:a16="http://schemas.microsoft.com/office/drawing/2014/main" id="{926D1116-1F5A-40C8-A5F4-73E2A3316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65670" y="5018405"/>
            <a:ext cx="635" cy="0"/>
          </a:xfrm>
          <a:custGeom xmlns:a="http://schemas.openxmlformats.org/drawingml/2006/main">
            <a:rect l="l" t="t" r="r" b="b"/>
            <a:pathLst>
              <a:path w="635" h="0">
                <a:moveTo>
                  <a:pt x="0" y="0"/>
                </a:moveTo>
                <a:lnTo>
                  <a:pt x="635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4" name="object 44">
            <a:extLst xmlns:a="http://schemas.openxmlformats.org/drawingml/2006/main">
              <a:ext uri="{FF2B5EF4-FFF2-40B4-BE49-F238E27FC236}">
                <a16:creationId xmlns:a16="http://schemas.microsoft.com/office/drawing/2014/main" id="{66778390-5B00-4D9C-AB0D-C6DE613AC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44735" y="5018405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5" name="object 45">
            <a:extLst xmlns:a="http://schemas.openxmlformats.org/drawingml/2006/main">
              <a:ext uri="{FF2B5EF4-FFF2-40B4-BE49-F238E27FC236}">
                <a16:creationId xmlns:a16="http://schemas.microsoft.com/office/drawing/2014/main" id="{13C29B73-20EA-45E2-8F58-A64A9DB82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44735" y="5018405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6" name="object 46">
            <a:extLst xmlns:a="http://schemas.openxmlformats.org/drawingml/2006/main">
              <a:ext uri="{FF2B5EF4-FFF2-40B4-BE49-F238E27FC236}">
                <a16:creationId xmlns:a16="http://schemas.microsoft.com/office/drawing/2014/main" id="{B599425B-B6CC-432F-9CD8-CD1DC37AB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66305" y="4579620"/>
            <a:ext cx="87630" cy="29210"/>
          </a:xfrm>
          <a:custGeom xmlns:a="http://schemas.openxmlformats.org/drawingml/2006/main">
            <a:rect l="l" t="t" r="r" b="b"/>
            <a:pathLst>
              <a:path w="87629" h="29210">
                <a:moveTo>
                  <a:pt x="87337" y="29006"/>
                </a:moveTo>
                <a:lnTo>
                  <a:pt x="0" y="14503"/>
                </a:lnTo>
                <a:lnTo>
                  <a:pt x="87337" y="0"/>
                </a:lnTo>
                <a:lnTo>
                  <a:pt x="87337" y="29006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7" name="object 47">
            <a:extLst xmlns:a="http://schemas.openxmlformats.org/drawingml/2006/main">
              <a:ext uri="{FF2B5EF4-FFF2-40B4-BE49-F238E27FC236}">
                <a16:creationId xmlns:a16="http://schemas.microsoft.com/office/drawing/2014/main" id="{82B5B699-8B89-4D81-8CC6-ECFD06B6D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857740" y="4579620"/>
            <a:ext cx="87630" cy="29210"/>
          </a:xfrm>
          <a:custGeom xmlns:a="http://schemas.openxmlformats.org/drawingml/2006/main">
            <a:rect l="l" t="t" r="r" b="b"/>
            <a:pathLst>
              <a:path w="87629" h="29210">
                <a:moveTo>
                  <a:pt x="0" y="29006"/>
                </a:moveTo>
                <a:lnTo>
                  <a:pt x="0" y="0"/>
                </a:lnTo>
                <a:lnTo>
                  <a:pt x="87337" y="14503"/>
                </a:lnTo>
                <a:lnTo>
                  <a:pt x="0" y="29006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8" name="object 48">
            <a:extLst xmlns:a="http://schemas.openxmlformats.org/drawingml/2006/main">
              <a:ext uri="{FF2B5EF4-FFF2-40B4-BE49-F238E27FC236}">
                <a16:creationId xmlns:a16="http://schemas.microsoft.com/office/drawing/2014/main" id="{939C522A-F384-474B-BE2B-F329FFED3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65670" y="4594225"/>
            <a:ext cx="635" cy="0"/>
          </a:xfrm>
          <a:custGeom xmlns:a="http://schemas.openxmlformats.org/drawingml/2006/main">
            <a:rect l="l" t="t" r="r" b="b"/>
            <a:pathLst>
              <a:path w="635" h="0">
                <a:moveTo>
                  <a:pt x="0" y="0"/>
                </a:moveTo>
                <a:lnTo>
                  <a:pt x="635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9" name="object 49">
            <a:extLst xmlns:a="http://schemas.openxmlformats.org/drawingml/2006/main">
              <a:ext uri="{FF2B5EF4-FFF2-40B4-BE49-F238E27FC236}">
                <a16:creationId xmlns:a16="http://schemas.microsoft.com/office/drawing/2014/main" id="{EEBD1E01-8F2F-446C-8580-03CF244E2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44735" y="4594225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0" name="object 50">
            <a:extLst xmlns:a="http://schemas.openxmlformats.org/drawingml/2006/main">
              <a:ext uri="{FF2B5EF4-FFF2-40B4-BE49-F238E27FC236}">
                <a16:creationId xmlns:a16="http://schemas.microsoft.com/office/drawing/2014/main" id="{0AEC8BA2-8A83-4524-8CCE-342B92274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44735" y="4594225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1" name="object 51">
            <a:extLst xmlns:a="http://schemas.openxmlformats.org/drawingml/2006/main">
              <a:ext uri="{FF2B5EF4-FFF2-40B4-BE49-F238E27FC236}">
                <a16:creationId xmlns:a16="http://schemas.microsoft.com/office/drawing/2014/main" id="{D368FD46-E2FD-4A82-AADC-B188FFA74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857740" y="3662680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2" name="object 52">
            <a:extLst xmlns:a="http://schemas.openxmlformats.org/drawingml/2006/main">
              <a:ext uri="{FF2B5EF4-FFF2-40B4-BE49-F238E27FC236}">
                <a16:creationId xmlns:a16="http://schemas.microsoft.com/office/drawing/2014/main" id="{67D76A5E-1FCB-47D2-A236-93F1ECD0D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353300" y="3662680"/>
            <a:ext cx="71120" cy="0"/>
          </a:xfrm>
          <a:custGeom xmlns:a="http://schemas.openxmlformats.org/drawingml/2006/main">
            <a:rect l="l" t="t" r="r" b="b"/>
            <a:pathLst>
              <a:path w="71120" h="0">
                <a:moveTo>
                  <a:pt x="0" y="0"/>
                </a:moveTo>
                <a:lnTo>
                  <a:pt x="7109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3" name="object 53">
            <a:extLst xmlns:a="http://schemas.openxmlformats.org/drawingml/2006/main">
              <a:ext uri="{FF2B5EF4-FFF2-40B4-BE49-F238E27FC236}">
                <a16:creationId xmlns:a16="http://schemas.microsoft.com/office/drawing/2014/main" id="{58658165-BEA4-4419-9067-F5A180CB7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461885" y="3662680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4" name="object 54">
            <a:extLst xmlns:a="http://schemas.openxmlformats.org/drawingml/2006/main">
              <a:ext uri="{FF2B5EF4-FFF2-40B4-BE49-F238E27FC236}">
                <a16:creationId xmlns:a16="http://schemas.microsoft.com/office/drawing/2014/main" id="{10E0BCAD-566A-443B-8EFF-14B3317CB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72375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5" name="object 55">
            <a:extLst xmlns:a="http://schemas.openxmlformats.org/drawingml/2006/main">
              <a:ext uri="{FF2B5EF4-FFF2-40B4-BE49-F238E27FC236}">
                <a16:creationId xmlns:a16="http://schemas.microsoft.com/office/drawing/2014/main" id="{51B448C8-0620-4BC8-8791-74724F7D1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82865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6" name="object 56">
            <a:extLst xmlns:a="http://schemas.openxmlformats.org/drawingml/2006/main">
              <a:ext uri="{FF2B5EF4-FFF2-40B4-BE49-F238E27FC236}">
                <a16:creationId xmlns:a16="http://schemas.microsoft.com/office/drawing/2014/main" id="{6E2EDFBD-5ECD-41A8-9906-BCD4C5520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793990" y="3662680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7" name="object 57">
            <a:extLst xmlns:a="http://schemas.openxmlformats.org/drawingml/2006/main">
              <a:ext uri="{FF2B5EF4-FFF2-40B4-BE49-F238E27FC236}">
                <a16:creationId xmlns:a16="http://schemas.microsoft.com/office/drawing/2014/main" id="{34E9B7C3-7BFE-4239-BA88-4D7490253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04480" y="3662680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8" name="object 58">
            <a:extLst xmlns:a="http://schemas.openxmlformats.org/drawingml/2006/main">
              <a:ext uri="{FF2B5EF4-FFF2-40B4-BE49-F238E27FC236}">
                <a16:creationId xmlns:a16="http://schemas.microsoft.com/office/drawing/2014/main" id="{A070C183-A821-40D2-B51F-C5C0AC455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014970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59" name="object 59">
            <a:extLst xmlns:a="http://schemas.openxmlformats.org/drawingml/2006/main">
              <a:ext uri="{FF2B5EF4-FFF2-40B4-BE49-F238E27FC236}">
                <a16:creationId xmlns:a16="http://schemas.microsoft.com/office/drawing/2014/main" id="{49C15047-BB88-47DC-AC36-5B02AC4B1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26095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0" name="object 60">
            <a:extLst xmlns:a="http://schemas.openxmlformats.org/drawingml/2006/main">
              <a:ext uri="{FF2B5EF4-FFF2-40B4-BE49-F238E27FC236}">
                <a16:creationId xmlns:a16="http://schemas.microsoft.com/office/drawing/2014/main" id="{D9846521-7792-4557-95CB-D204EFD2B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236585" y="3662680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1" name="object 61">
            <a:extLst xmlns:a="http://schemas.openxmlformats.org/drawingml/2006/main">
              <a:ext uri="{FF2B5EF4-FFF2-40B4-BE49-F238E27FC236}">
                <a16:creationId xmlns:a16="http://schemas.microsoft.com/office/drawing/2014/main" id="{BB083C2F-FB72-4CCC-A2FA-3F981CFFD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47710" y="3662680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2" name="object 62">
            <a:extLst xmlns:a="http://schemas.openxmlformats.org/drawingml/2006/main">
              <a:ext uri="{FF2B5EF4-FFF2-40B4-BE49-F238E27FC236}">
                <a16:creationId xmlns:a16="http://schemas.microsoft.com/office/drawing/2014/main" id="{C9483795-B345-4B1E-A7FA-BE7D6654B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458200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3" name="object 63">
            <a:extLst xmlns:a="http://schemas.openxmlformats.org/drawingml/2006/main">
              <a:ext uri="{FF2B5EF4-FFF2-40B4-BE49-F238E27FC236}">
                <a16:creationId xmlns:a16="http://schemas.microsoft.com/office/drawing/2014/main" id="{EC6460F7-8D00-4B09-B448-A921236E1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68690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4" name="object 64">
            <a:extLst xmlns:a="http://schemas.openxmlformats.org/drawingml/2006/main">
              <a:ext uri="{FF2B5EF4-FFF2-40B4-BE49-F238E27FC236}">
                <a16:creationId xmlns:a16="http://schemas.microsoft.com/office/drawing/2014/main" id="{421CC6EE-C780-4919-8316-9BE38263C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79815" y="3662680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5" name="object 65">
            <a:extLst xmlns:a="http://schemas.openxmlformats.org/drawingml/2006/main">
              <a:ext uri="{FF2B5EF4-FFF2-40B4-BE49-F238E27FC236}">
                <a16:creationId xmlns:a16="http://schemas.microsoft.com/office/drawing/2014/main" id="{33DF4BA2-6132-4038-9D18-E2CF3369E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90305" y="3662680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6" name="object 66">
            <a:extLst xmlns:a="http://schemas.openxmlformats.org/drawingml/2006/main">
              <a:ext uri="{FF2B5EF4-FFF2-40B4-BE49-F238E27FC236}">
                <a16:creationId xmlns:a16="http://schemas.microsoft.com/office/drawing/2014/main" id="{4B883429-BFCA-42EB-91A4-0A7EE0590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00795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7" name="object 67">
            <a:extLst xmlns:a="http://schemas.openxmlformats.org/drawingml/2006/main">
              <a:ext uri="{FF2B5EF4-FFF2-40B4-BE49-F238E27FC236}">
                <a16:creationId xmlns:a16="http://schemas.microsoft.com/office/drawing/2014/main" id="{59F5FDFF-F88F-4DF5-BDFB-9A9C8EBF8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11285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8" name="object 68">
            <a:extLst xmlns:a="http://schemas.openxmlformats.org/drawingml/2006/main">
              <a:ext uri="{FF2B5EF4-FFF2-40B4-BE49-F238E27FC236}">
                <a16:creationId xmlns:a16="http://schemas.microsoft.com/office/drawing/2014/main" id="{0F234129-4489-4B9C-8B21-3A36F2FB17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122410" y="3662680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69" name="object 69">
            <a:extLst xmlns:a="http://schemas.openxmlformats.org/drawingml/2006/main">
              <a:ext uri="{FF2B5EF4-FFF2-40B4-BE49-F238E27FC236}">
                <a16:creationId xmlns:a16="http://schemas.microsoft.com/office/drawing/2014/main" id="{C97076CC-BB4B-4BC4-A725-CD869FA2F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232900" y="3662680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0" name="object 70">
            <a:extLst xmlns:a="http://schemas.openxmlformats.org/drawingml/2006/main">
              <a:ext uri="{FF2B5EF4-FFF2-40B4-BE49-F238E27FC236}">
                <a16:creationId xmlns:a16="http://schemas.microsoft.com/office/drawing/2014/main" id="{59A1A2EE-4361-4D48-9EB2-2C277EF6C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343390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1" name="object 71">
            <a:extLst xmlns:a="http://schemas.openxmlformats.org/drawingml/2006/main">
              <a:ext uri="{FF2B5EF4-FFF2-40B4-BE49-F238E27FC236}">
                <a16:creationId xmlns:a16="http://schemas.microsoft.com/office/drawing/2014/main" id="{3D66C4F5-E2C3-413F-939F-3681A1D72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54515" y="3662680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2" name="object 72">
            <a:extLst xmlns:a="http://schemas.openxmlformats.org/drawingml/2006/main">
              <a:ext uri="{FF2B5EF4-FFF2-40B4-BE49-F238E27FC236}">
                <a16:creationId xmlns:a16="http://schemas.microsoft.com/office/drawing/2014/main" id="{683B5B5B-A43A-4DC2-964E-2C35AC84C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65005" y="3662680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3" name="object 73">
            <a:extLst xmlns:a="http://schemas.openxmlformats.org/drawingml/2006/main">
              <a:ext uri="{FF2B5EF4-FFF2-40B4-BE49-F238E27FC236}">
                <a16:creationId xmlns:a16="http://schemas.microsoft.com/office/drawing/2014/main" id="{7F06F8E7-1314-4736-BF1D-C442A7B68B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76130" y="3662680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4" name="object 74">
            <a:extLst xmlns:a="http://schemas.openxmlformats.org/drawingml/2006/main">
              <a:ext uri="{FF2B5EF4-FFF2-40B4-BE49-F238E27FC236}">
                <a16:creationId xmlns:a16="http://schemas.microsoft.com/office/drawing/2014/main" id="{D65FC9FB-6733-4519-B4FF-B5CC7AA33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786620" y="3662680"/>
            <a:ext cx="71755" cy="0"/>
          </a:xfrm>
          <a:custGeom xmlns:a="http://schemas.openxmlformats.org/drawingml/2006/main">
            <a:rect l="l" t="t" r="r" b="b"/>
            <a:pathLst>
              <a:path w="71754" h="0">
                <a:moveTo>
                  <a:pt x="0" y="0"/>
                </a:moveTo>
                <a:lnTo>
                  <a:pt x="71462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5" name="object 75">
            <a:extLst xmlns:a="http://schemas.openxmlformats.org/drawingml/2006/main">
              <a:ext uri="{FF2B5EF4-FFF2-40B4-BE49-F238E27FC236}">
                <a16:creationId xmlns:a16="http://schemas.microsoft.com/office/drawing/2014/main" id="{F34C87C6-07BF-41B7-8369-FEB7868A9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66305" y="3648075"/>
            <a:ext cx="87630" cy="29845"/>
          </a:xfrm>
          <a:custGeom xmlns:a="http://schemas.openxmlformats.org/drawingml/2006/main">
            <a:rect l="l" t="t" r="r" b="b"/>
            <a:pathLst>
              <a:path w="87629" h="29844">
                <a:moveTo>
                  <a:pt x="87337" y="29375"/>
                </a:moveTo>
                <a:lnTo>
                  <a:pt x="0" y="14871"/>
                </a:lnTo>
                <a:lnTo>
                  <a:pt x="87337" y="0"/>
                </a:lnTo>
                <a:lnTo>
                  <a:pt x="87337" y="29375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6" name="object 76">
            <a:extLst xmlns:a="http://schemas.openxmlformats.org/drawingml/2006/main">
              <a:ext uri="{FF2B5EF4-FFF2-40B4-BE49-F238E27FC236}">
                <a16:creationId xmlns:a16="http://schemas.microsoft.com/office/drawing/2014/main" id="{C3F8DFD5-02A8-4FFA-A6A7-4286487CD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857740" y="3648075"/>
            <a:ext cx="87630" cy="29845"/>
          </a:xfrm>
          <a:custGeom xmlns:a="http://schemas.openxmlformats.org/drawingml/2006/main">
            <a:rect l="l" t="t" r="r" b="b"/>
            <a:pathLst>
              <a:path w="87629" h="29844">
                <a:moveTo>
                  <a:pt x="0" y="29375"/>
                </a:moveTo>
                <a:lnTo>
                  <a:pt x="0" y="0"/>
                </a:lnTo>
                <a:lnTo>
                  <a:pt x="87337" y="14871"/>
                </a:lnTo>
                <a:lnTo>
                  <a:pt x="0" y="29375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7" name="object 77">
            <a:extLst xmlns:a="http://schemas.openxmlformats.org/drawingml/2006/main">
              <a:ext uri="{FF2B5EF4-FFF2-40B4-BE49-F238E27FC236}">
                <a16:creationId xmlns:a16="http://schemas.microsoft.com/office/drawing/2014/main" id="{0A7BD2ED-30DE-4B2C-9F18-E946AD3DC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44735" y="3662680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8" name="object 78">
            <a:extLst xmlns:a="http://schemas.openxmlformats.org/drawingml/2006/main">
              <a:ext uri="{FF2B5EF4-FFF2-40B4-BE49-F238E27FC236}">
                <a16:creationId xmlns:a16="http://schemas.microsoft.com/office/drawing/2014/main" id="{661E1F4C-3830-4564-AC02-1752C74C4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20985" y="5266055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79" name="object 79">
            <a:extLst xmlns:a="http://schemas.openxmlformats.org/drawingml/2006/main">
              <a:ext uri="{FF2B5EF4-FFF2-40B4-BE49-F238E27FC236}">
                <a16:creationId xmlns:a16="http://schemas.microsoft.com/office/drawing/2014/main" id="{2BAA73B8-855B-4B1D-BA83-D7FDE1B88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08445" y="5240655"/>
            <a:ext cx="0" cy="69850"/>
          </a:xfrm>
          <a:custGeom xmlns:a="http://schemas.openxmlformats.org/drawingml/2006/main">
            <a:rect l="l" t="t" r="r" b="b"/>
            <a:pathLst>
              <a:path w="0" h="69850">
                <a:moveTo>
                  <a:pt x="0" y="0"/>
                </a:moveTo>
                <a:lnTo>
                  <a:pt x="0" y="69278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0" name="object 80">
            <a:extLst xmlns:a="http://schemas.openxmlformats.org/drawingml/2006/main">
              <a:ext uri="{FF2B5EF4-FFF2-40B4-BE49-F238E27FC236}">
                <a16:creationId xmlns:a16="http://schemas.microsoft.com/office/drawing/2014/main" id="{29E24A8C-71BA-42D5-840C-D4D8201B5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08615" y="5252720"/>
            <a:ext cx="0" cy="57785"/>
          </a:xfrm>
          <a:custGeom xmlns:a="http://schemas.openxmlformats.org/drawingml/2006/main">
            <a:rect l="l" t="t" r="r" b="b"/>
            <a:pathLst>
              <a:path w="0" h="57785">
                <a:moveTo>
                  <a:pt x="0" y="57670"/>
                </a:moveTo>
                <a:lnTo>
                  <a:pt x="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1" name="object 81">
            <a:extLst xmlns:a="http://schemas.openxmlformats.org/drawingml/2006/main">
              <a:ext uri="{FF2B5EF4-FFF2-40B4-BE49-F238E27FC236}">
                <a16:creationId xmlns:a16="http://schemas.microsoft.com/office/drawing/2014/main" id="{FADBE6C7-8D26-44A0-A04E-BD5CE666A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95440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253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2" name="object 82">
            <a:extLst xmlns:a="http://schemas.openxmlformats.org/drawingml/2006/main">
              <a:ext uri="{FF2B5EF4-FFF2-40B4-BE49-F238E27FC236}">
                <a16:creationId xmlns:a16="http://schemas.microsoft.com/office/drawing/2014/main" id="{32BDAEAA-3607-47CC-BEF9-6310B799F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805930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3" name="object 83">
            <a:extLst xmlns:a="http://schemas.openxmlformats.org/drawingml/2006/main">
              <a:ext uri="{FF2B5EF4-FFF2-40B4-BE49-F238E27FC236}">
                <a16:creationId xmlns:a16="http://schemas.microsoft.com/office/drawing/2014/main" id="{215DE15E-F36E-40C6-8B57-2C6E1B0EE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916420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4" name="object 84">
            <a:extLst xmlns:a="http://schemas.openxmlformats.org/drawingml/2006/main">
              <a:ext uri="{FF2B5EF4-FFF2-40B4-BE49-F238E27FC236}">
                <a16:creationId xmlns:a16="http://schemas.microsoft.com/office/drawing/2014/main" id="{C1B84A7D-389F-4748-8AD4-ECB5DEF9F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026910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5" name="object 85">
            <a:extLst xmlns:a="http://schemas.openxmlformats.org/drawingml/2006/main">
              <a:ext uri="{FF2B5EF4-FFF2-40B4-BE49-F238E27FC236}">
                <a16:creationId xmlns:a16="http://schemas.microsoft.com/office/drawing/2014/main" id="{C87A53B3-2B95-4784-AFFF-77ABC5337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138035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6" name="object 86">
            <a:extLst xmlns:a="http://schemas.openxmlformats.org/drawingml/2006/main">
              <a:ext uri="{FF2B5EF4-FFF2-40B4-BE49-F238E27FC236}">
                <a16:creationId xmlns:a16="http://schemas.microsoft.com/office/drawing/2014/main" id="{99F25C9A-F2E5-44FF-A949-3FC275D0A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248525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7" name="object 87">
            <a:extLst xmlns:a="http://schemas.openxmlformats.org/drawingml/2006/main">
              <a:ext uri="{FF2B5EF4-FFF2-40B4-BE49-F238E27FC236}">
                <a16:creationId xmlns:a16="http://schemas.microsoft.com/office/drawing/2014/main" id="{77E4E4DE-E5A5-4F95-9CB1-623647B36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359650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8" name="object 88">
            <a:extLst xmlns:a="http://schemas.openxmlformats.org/drawingml/2006/main">
              <a:ext uri="{FF2B5EF4-FFF2-40B4-BE49-F238E27FC236}">
                <a16:creationId xmlns:a16="http://schemas.microsoft.com/office/drawing/2014/main" id="{FA67A503-5836-4ADA-AC40-BF8A95ED8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469505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89" name="object 89">
            <a:extLst xmlns:a="http://schemas.openxmlformats.org/drawingml/2006/main">
              <a:ext uri="{FF2B5EF4-FFF2-40B4-BE49-F238E27FC236}">
                <a16:creationId xmlns:a16="http://schemas.microsoft.com/office/drawing/2014/main" id="{58417529-75D4-4CC2-A80B-CDA76B40C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580630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0" name="object 90">
            <a:extLst xmlns:a="http://schemas.openxmlformats.org/drawingml/2006/main">
              <a:ext uri="{FF2B5EF4-FFF2-40B4-BE49-F238E27FC236}">
                <a16:creationId xmlns:a16="http://schemas.microsoft.com/office/drawing/2014/main" id="{CDBEA7CB-FF91-46F2-8ACF-842583179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691120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1" name="object 91">
            <a:extLst xmlns:a="http://schemas.openxmlformats.org/drawingml/2006/main">
              <a:ext uri="{FF2B5EF4-FFF2-40B4-BE49-F238E27FC236}">
                <a16:creationId xmlns:a16="http://schemas.microsoft.com/office/drawing/2014/main" id="{1CBE041E-886F-4C9F-AF34-D4ADEEF5F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802245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2" name="object 92">
            <a:extLst xmlns:a="http://schemas.openxmlformats.org/drawingml/2006/main">
              <a:ext uri="{FF2B5EF4-FFF2-40B4-BE49-F238E27FC236}">
                <a16:creationId xmlns:a16="http://schemas.microsoft.com/office/drawing/2014/main" id="{9835BECB-87A7-4F28-94E6-834CA340A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912735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3" name="object 93">
            <a:extLst xmlns:a="http://schemas.openxmlformats.org/drawingml/2006/main">
              <a:ext uri="{FF2B5EF4-FFF2-40B4-BE49-F238E27FC236}">
                <a16:creationId xmlns:a16="http://schemas.microsoft.com/office/drawing/2014/main" id="{B559672E-0D22-4FB9-B821-A3689A768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023225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4" name="object 94">
            <a:extLst xmlns:a="http://schemas.openxmlformats.org/drawingml/2006/main">
              <a:ext uri="{FF2B5EF4-FFF2-40B4-BE49-F238E27FC236}">
                <a16:creationId xmlns:a16="http://schemas.microsoft.com/office/drawing/2014/main" id="{F5513BB2-E0B3-43DE-882E-AFEB581DE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134350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5" name="object 95">
            <a:extLst xmlns:a="http://schemas.openxmlformats.org/drawingml/2006/main">
              <a:ext uri="{FF2B5EF4-FFF2-40B4-BE49-F238E27FC236}">
                <a16:creationId xmlns:a16="http://schemas.microsoft.com/office/drawing/2014/main" id="{462219B1-2B50-43A5-9EC5-B0991348C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244840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6" name="object 96">
            <a:extLst xmlns:a="http://schemas.openxmlformats.org/drawingml/2006/main">
              <a:ext uri="{FF2B5EF4-FFF2-40B4-BE49-F238E27FC236}">
                <a16:creationId xmlns:a16="http://schemas.microsoft.com/office/drawing/2014/main" id="{884AB597-CBF0-454B-AC2A-08A570429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55330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7" name="object 97">
            <a:extLst xmlns:a="http://schemas.openxmlformats.org/drawingml/2006/main">
              <a:ext uri="{FF2B5EF4-FFF2-40B4-BE49-F238E27FC236}">
                <a16:creationId xmlns:a16="http://schemas.microsoft.com/office/drawing/2014/main" id="{A6AD2C24-4C04-4C59-BDF1-88B4757EC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466455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8" name="object 98">
            <a:extLst xmlns:a="http://schemas.openxmlformats.org/drawingml/2006/main">
              <a:ext uri="{FF2B5EF4-FFF2-40B4-BE49-F238E27FC236}">
                <a16:creationId xmlns:a16="http://schemas.microsoft.com/office/drawing/2014/main" id="{835F561F-C127-4FCF-B64B-F6CBC86DF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576945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99" name="object 99">
            <a:extLst xmlns:a="http://schemas.openxmlformats.org/drawingml/2006/main">
              <a:ext uri="{FF2B5EF4-FFF2-40B4-BE49-F238E27FC236}">
                <a16:creationId xmlns:a16="http://schemas.microsoft.com/office/drawing/2014/main" id="{F5CEE8D9-337D-4E58-A0F8-C87E5F90F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688070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0" name="object 100">
            <a:extLst xmlns:a="http://schemas.openxmlformats.org/drawingml/2006/main">
              <a:ext uri="{FF2B5EF4-FFF2-40B4-BE49-F238E27FC236}">
                <a16:creationId xmlns:a16="http://schemas.microsoft.com/office/drawing/2014/main" id="{FAF791EC-7A7B-4544-A5DD-A415AEF46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97925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1" name="object 101">
            <a:extLst xmlns:a="http://schemas.openxmlformats.org/drawingml/2006/main">
              <a:ext uri="{FF2B5EF4-FFF2-40B4-BE49-F238E27FC236}">
                <a16:creationId xmlns:a16="http://schemas.microsoft.com/office/drawing/2014/main" id="{AD8A6DBC-9D7F-4FB9-B81A-F6CC8F805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09050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2" name="object 102">
            <a:extLst xmlns:a="http://schemas.openxmlformats.org/drawingml/2006/main">
              <a:ext uri="{FF2B5EF4-FFF2-40B4-BE49-F238E27FC236}">
                <a16:creationId xmlns:a16="http://schemas.microsoft.com/office/drawing/2014/main" id="{13C42BE1-50D4-41EC-B4A7-051C7E9DB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019540" y="5266055"/>
            <a:ext cx="73660" cy="0"/>
          </a:xfrm>
          <a:custGeom xmlns:a="http://schemas.openxmlformats.org/drawingml/2006/main">
            <a:rect l="l" t="t" r="r" b="b"/>
            <a:pathLst>
              <a:path w="73660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3" name="object 103">
            <a:extLst xmlns:a="http://schemas.openxmlformats.org/drawingml/2006/main">
              <a:ext uri="{FF2B5EF4-FFF2-40B4-BE49-F238E27FC236}">
                <a16:creationId xmlns:a16="http://schemas.microsoft.com/office/drawing/2014/main" id="{FCD89B38-68E3-4966-BE3A-C4530DF7E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130665" y="5266055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4" name="object 104">
            <a:extLst xmlns:a="http://schemas.openxmlformats.org/drawingml/2006/main">
              <a:ext uri="{FF2B5EF4-FFF2-40B4-BE49-F238E27FC236}">
                <a16:creationId xmlns:a16="http://schemas.microsoft.com/office/drawing/2014/main" id="{8946088E-AFF8-463F-94F9-49B2FA18D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241155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5" name="object 105">
            <a:extLst xmlns:a="http://schemas.openxmlformats.org/drawingml/2006/main">
              <a:ext uri="{FF2B5EF4-FFF2-40B4-BE49-F238E27FC236}">
                <a16:creationId xmlns:a16="http://schemas.microsoft.com/office/drawing/2014/main" id="{AF3C5166-235C-4E91-B912-78B04AD28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351645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6" name="object 106">
            <a:extLst xmlns:a="http://schemas.openxmlformats.org/drawingml/2006/main">
              <a:ext uri="{FF2B5EF4-FFF2-40B4-BE49-F238E27FC236}">
                <a16:creationId xmlns:a16="http://schemas.microsoft.com/office/drawing/2014/main" id="{E93CFCCE-8FB8-4B5A-8D27-4258645CE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462770" y="5266055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7" name="object 107">
            <a:extLst xmlns:a="http://schemas.openxmlformats.org/drawingml/2006/main">
              <a:ext uri="{FF2B5EF4-FFF2-40B4-BE49-F238E27FC236}">
                <a16:creationId xmlns:a16="http://schemas.microsoft.com/office/drawing/2014/main" id="{B332663A-9920-43E1-ABB5-F544340BA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573260" y="5266055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8" name="object 108">
            <a:extLst xmlns:a="http://schemas.openxmlformats.org/drawingml/2006/main">
              <a:ext uri="{FF2B5EF4-FFF2-40B4-BE49-F238E27FC236}">
                <a16:creationId xmlns:a16="http://schemas.microsoft.com/office/drawing/2014/main" id="{251BD665-16DF-4661-8D7F-2D1F85166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683750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09" name="object 109">
            <a:extLst xmlns:a="http://schemas.openxmlformats.org/drawingml/2006/main">
              <a:ext uri="{FF2B5EF4-FFF2-40B4-BE49-F238E27FC236}">
                <a16:creationId xmlns:a16="http://schemas.microsoft.com/office/drawing/2014/main" id="{7375B21D-A387-4128-856B-5B21B96C8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794875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10" name="object 110">
            <a:extLst xmlns:a="http://schemas.openxmlformats.org/drawingml/2006/main">
              <a:ext uri="{FF2B5EF4-FFF2-40B4-BE49-F238E27FC236}">
                <a16:creationId xmlns:a16="http://schemas.microsoft.com/office/drawing/2014/main" id="{43718F36-E516-43F9-A117-9765808E6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05365" y="5266055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11" name="object 111">
            <a:extLst xmlns:a="http://schemas.openxmlformats.org/drawingml/2006/main">
              <a:ext uri="{FF2B5EF4-FFF2-40B4-BE49-F238E27FC236}">
                <a16:creationId xmlns:a16="http://schemas.microsoft.com/office/drawing/2014/main" id="{A46E038C-2FE0-4311-ABEB-D760CEC5E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016490" y="5266055"/>
            <a:ext cx="73660" cy="0"/>
          </a:xfrm>
          <a:custGeom xmlns:a="http://schemas.openxmlformats.org/drawingml/2006/main">
            <a:rect l="l" t="t" r="r" b="b"/>
            <a:pathLst>
              <a:path w="73659" h="0">
                <a:moveTo>
                  <a:pt x="0" y="0"/>
                </a:moveTo>
                <a:lnTo>
                  <a:pt x="73621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12" name="object 112">
            <a:extLst xmlns:a="http://schemas.openxmlformats.org/drawingml/2006/main">
              <a:ext uri="{FF2B5EF4-FFF2-40B4-BE49-F238E27FC236}">
                <a16:creationId xmlns:a16="http://schemas.microsoft.com/office/drawing/2014/main" id="{87F396DB-8736-47BF-AEAA-496174CD9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26980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90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13" name="object 113">
            <a:extLst xmlns:a="http://schemas.openxmlformats.org/drawingml/2006/main">
              <a:ext uri="{FF2B5EF4-FFF2-40B4-BE49-F238E27FC236}">
                <a16:creationId xmlns:a16="http://schemas.microsoft.com/office/drawing/2014/main" id="{CDF2A890-9DDE-4F6C-9A71-C4188E661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37470" y="5266055"/>
            <a:ext cx="74295" cy="0"/>
          </a:xfrm>
          <a:custGeom xmlns:a="http://schemas.openxmlformats.org/drawingml/2006/main">
            <a:rect l="l" t="t" r="r" b="b"/>
            <a:pathLst>
              <a:path w="74295" h="0">
                <a:moveTo>
                  <a:pt x="0" y="0"/>
                </a:moveTo>
                <a:lnTo>
                  <a:pt x="7397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14" name="object 114">
            <a:extLst xmlns:a="http://schemas.openxmlformats.org/drawingml/2006/main">
              <a:ext uri="{FF2B5EF4-FFF2-40B4-BE49-F238E27FC236}">
                <a16:creationId xmlns:a16="http://schemas.microsoft.com/office/drawing/2014/main" id="{A1241217-8FC0-4C46-8F2C-C1BB66F20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348595" y="5266055"/>
            <a:ext cx="73025" cy="0"/>
          </a:xfrm>
          <a:custGeom xmlns:a="http://schemas.openxmlformats.org/drawingml/2006/main">
            <a:rect l="l" t="t" r="r" b="b"/>
            <a:pathLst>
              <a:path w="73025" h="0">
                <a:moveTo>
                  <a:pt x="0" y="0"/>
                </a:moveTo>
                <a:lnTo>
                  <a:pt x="72898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15" name="object 115">
            <a:extLst xmlns:a="http://schemas.openxmlformats.org/drawingml/2006/main">
              <a:ext uri="{FF2B5EF4-FFF2-40B4-BE49-F238E27FC236}">
                <a16:creationId xmlns:a16="http://schemas.microsoft.com/office/drawing/2014/main" id="{26C3F932-EF21-4F4F-9AD6-E41583B956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08445" y="5252085"/>
            <a:ext cx="86995" cy="29845"/>
          </a:xfrm>
          <a:custGeom xmlns:a="http://schemas.openxmlformats.org/drawingml/2006/main">
            <a:rect l="l" t="t" r="r" b="b"/>
            <a:pathLst>
              <a:path w="86995" h="29845">
                <a:moveTo>
                  <a:pt x="86982" y="29387"/>
                </a:moveTo>
                <a:lnTo>
                  <a:pt x="0" y="14516"/>
                </a:lnTo>
                <a:lnTo>
                  <a:pt x="86982" y="0"/>
                </a:lnTo>
                <a:lnTo>
                  <a:pt x="86982" y="29387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16" name="object 116">
            <a:extLst xmlns:a="http://schemas.openxmlformats.org/drawingml/2006/main">
              <a:ext uri="{FF2B5EF4-FFF2-40B4-BE49-F238E27FC236}">
                <a16:creationId xmlns:a16="http://schemas.microsoft.com/office/drawing/2014/main" id="{DB666ADA-EF69-485E-9F0E-07EC56811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20985" y="5252085"/>
            <a:ext cx="87630" cy="29845"/>
          </a:xfrm>
          <a:custGeom xmlns:a="http://schemas.openxmlformats.org/drawingml/2006/main">
            <a:rect l="l" t="t" r="r" b="b"/>
            <a:pathLst>
              <a:path w="87629" h="29845">
                <a:moveTo>
                  <a:pt x="0" y="29387"/>
                </a:moveTo>
                <a:lnTo>
                  <a:pt x="0" y="0"/>
                </a:lnTo>
                <a:lnTo>
                  <a:pt x="87337" y="14516"/>
                </a:lnTo>
                <a:lnTo>
                  <a:pt x="0" y="29387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17" name="object 117">
            <a:extLst xmlns:a="http://schemas.openxmlformats.org/drawingml/2006/main">
              <a:ext uri="{FF2B5EF4-FFF2-40B4-BE49-F238E27FC236}">
                <a16:creationId xmlns:a16="http://schemas.microsoft.com/office/drawing/2014/main" id="{EFFE7FF1-1068-40DF-822D-FDF67FB7C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87080" y="4863465"/>
            <a:ext cx="452755" cy="52578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138430" marR="5080" indent="-126365">
              <a:lnSpc>
                <a:spcPct val="171000"/>
              </a:lnSpc>
              <a:buNone/>
            </a:pPr>
            <a:r>
              <a:rPr sz="1000">
                <a:latin typeface="宋体"/>
                <a:ea typeface="宋体"/>
                <a:cs typeface="宋体"/>
              </a:rPr>
              <a:t>a</a:t>
            </a:r>
            <a:r>
              <a:rPr sz="1000">
                <a:latin typeface="宋体"/>
                <a:ea typeface="宋体"/>
                <a:cs typeface="宋体"/>
              </a:rPr>
              <a:t>(</a:t>
            </a:r>
            <a:r>
              <a:rPr sz="1000">
                <a:latin typeface="宋体"/>
                <a:ea typeface="宋体"/>
                <a:cs typeface="宋体"/>
              </a:rPr>
              <a:t>地柜)</a:t>
            </a:r>
            <a:r>
              <a:rPr sz="1000">
                <a:latin typeface="宋体"/>
                <a:ea typeface="宋体"/>
                <a:cs typeface="宋体"/>
              </a:rPr>
              <a:t> d</a:t>
            </a:r>
          </a:p>
        </p:txBody>
      </p:sp>
      <p:sp>
        <p:nvSpPr>
          <p:cNvPr id="118" name="object 118">
            <a:extLst xmlns:a="http://schemas.openxmlformats.org/drawingml/2006/main">
              <a:ext uri="{FF2B5EF4-FFF2-40B4-BE49-F238E27FC236}">
                <a16:creationId xmlns:a16="http://schemas.microsoft.com/office/drawing/2014/main" id="{E32BB8ED-0659-47F1-940F-E8C857693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319645" y="4439285"/>
            <a:ext cx="2590800" cy="15367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0000"/>
              </a:lnSpc>
              <a:buNone/>
            </a:pPr>
            <a:r>
              <a:rPr sz="1000">
                <a:latin typeface="宋体"/>
                <a:ea typeface="宋体"/>
                <a:cs typeface="宋体"/>
              </a:rPr>
              <a:t>b</a:t>
            </a:r>
            <a:r>
              <a:rPr sz="1000">
                <a:latin typeface="宋体"/>
                <a:ea typeface="宋体"/>
                <a:cs typeface="宋体"/>
              </a:rPr>
              <a:t>(</a:t>
            </a:r>
            <a:r>
              <a:rPr sz="1000">
                <a:latin typeface="宋体"/>
                <a:ea typeface="宋体"/>
                <a:cs typeface="宋体"/>
              </a:rPr>
              <a:t>台面)</a:t>
            </a:r>
          </a:p>
        </p:txBody>
      </p:sp>
      <p:sp>
        <p:nvSpPr>
          <p:cNvPr id="119" name="object 119">
            <a:extLst xmlns:a="http://schemas.openxmlformats.org/drawingml/2006/main">
              <a:ext uri="{FF2B5EF4-FFF2-40B4-BE49-F238E27FC236}">
                <a16:creationId xmlns:a16="http://schemas.microsoft.com/office/drawing/2014/main" id="{F4F42130-E069-488E-829A-B2A047218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10245" y="3296285"/>
            <a:ext cx="609600" cy="15367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88265">
              <a:lnSpc>
                <a:spcPct val="100000"/>
              </a:lnSpc>
              <a:buNone/>
            </a:pPr>
            <a:r>
              <a:rPr sz="1000">
                <a:latin typeface="宋体"/>
                <a:ea typeface="宋体"/>
                <a:cs typeface="宋体"/>
              </a:rPr>
              <a:t>c</a:t>
            </a:r>
            <a:r>
              <a:rPr sz="1000">
                <a:latin typeface="宋体"/>
                <a:ea typeface="宋体"/>
                <a:cs typeface="宋体"/>
              </a:rPr>
              <a:t>(</a:t>
            </a:r>
            <a:r>
              <a:rPr sz="1000">
                <a:latin typeface="宋体"/>
                <a:ea typeface="宋体"/>
                <a:cs typeface="宋体"/>
              </a:rPr>
              <a:t>吊柜)</a:t>
            </a:r>
          </a:p>
        </p:txBody>
      </p:sp>
      <p:sp>
        <p:nvSpPr>
          <p:cNvPr id="120" name="object 120">
            <a:extLst xmlns:a="http://schemas.openxmlformats.org/drawingml/2006/main">
              <a:ext uri="{FF2B5EF4-FFF2-40B4-BE49-F238E27FC236}">
                <a16:creationId xmlns:a16="http://schemas.microsoft.com/office/drawing/2014/main" id="{969F57F1-F650-4717-8356-9E008669B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6608445" y="5219065"/>
            <a:ext cx="635" cy="0"/>
          </a:xfrm>
          <a:custGeom xmlns:a="http://schemas.openxmlformats.org/drawingml/2006/main">
            <a:rect l="l" t="t" r="r" b="b"/>
            <a:pathLst>
              <a:path w="635" h="0">
                <a:moveTo>
                  <a:pt x="0" y="0"/>
                </a:moveTo>
                <a:lnTo>
                  <a:pt x="635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1" name="object 121">
            <a:extLst xmlns:a="http://schemas.openxmlformats.org/drawingml/2006/main">
              <a:ext uri="{FF2B5EF4-FFF2-40B4-BE49-F238E27FC236}">
                <a16:creationId xmlns:a16="http://schemas.microsoft.com/office/drawing/2014/main" id="{ED7D3996-7C31-4C02-A8F1-38909D050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07980" y="5230495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2" name="object 122">
            <a:extLst xmlns:a="http://schemas.openxmlformats.org/drawingml/2006/main">
              <a:ext uri="{FF2B5EF4-FFF2-40B4-BE49-F238E27FC236}">
                <a16:creationId xmlns:a16="http://schemas.microsoft.com/office/drawing/2014/main" id="{CD779579-C339-408B-AD36-9857D2186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51720" y="4854575"/>
            <a:ext cx="48895" cy="143510"/>
          </a:xfrm>
          <a:custGeom xmlns:a="http://schemas.openxmlformats.org/drawingml/2006/main">
            <a:rect l="l" t="t" r="r" b="b"/>
            <a:pathLst>
              <a:path w="48895" h="143510">
                <a:moveTo>
                  <a:pt x="0" y="143268"/>
                </a:moveTo>
                <a:lnTo>
                  <a:pt x="4871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3" name="object 123">
            <a:extLst xmlns:a="http://schemas.openxmlformats.org/drawingml/2006/main">
              <a:ext uri="{FF2B5EF4-FFF2-40B4-BE49-F238E27FC236}">
                <a16:creationId xmlns:a16="http://schemas.microsoft.com/office/drawing/2014/main" id="{28F965B3-96A0-4E4E-AA61-BAAED7AC2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37190" y="5054600"/>
            <a:ext cx="48895" cy="144145"/>
          </a:xfrm>
          <a:custGeom xmlns:a="http://schemas.openxmlformats.org/drawingml/2006/main">
            <a:rect l="l" t="t" r="r" b="b"/>
            <a:pathLst>
              <a:path w="48895" h="144145">
                <a:moveTo>
                  <a:pt x="0" y="143624"/>
                </a:moveTo>
                <a:lnTo>
                  <a:pt x="48717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4" name="object 124">
            <a:extLst xmlns:a="http://schemas.openxmlformats.org/drawingml/2006/main">
              <a:ext uri="{FF2B5EF4-FFF2-40B4-BE49-F238E27FC236}">
                <a16:creationId xmlns:a16="http://schemas.microsoft.com/office/drawing/2014/main" id="{4A755682-7654-415E-8730-818B45D40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069195" y="4923790"/>
            <a:ext cx="420370" cy="144145"/>
          </a:xfrm>
          <a:custGeom xmlns:a="http://schemas.openxmlformats.org/drawingml/2006/main">
            <a:rect l="l" t="t" r="r" b="b"/>
            <a:pathLst>
              <a:path w="420370" h="144145">
                <a:moveTo>
                  <a:pt x="0" y="0"/>
                </a:moveTo>
                <a:lnTo>
                  <a:pt x="420090" y="143992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5" name="object 125">
            <a:extLst xmlns:a="http://schemas.openxmlformats.org/drawingml/2006/main">
              <a:ext uri="{FF2B5EF4-FFF2-40B4-BE49-F238E27FC236}">
                <a16:creationId xmlns:a16="http://schemas.microsoft.com/office/drawing/2014/main" id="{6BCB7E99-3348-4422-AD49-F111441C9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86645" y="4895850"/>
            <a:ext cx="87630" cy="42545"/>
          </a:xfrm>
          <a:custGeom xmlns:a="http://schemas.openxmlformats.org/drawingml/2006/main">
            <a:rect l="l" t="t" r="r" b="b"/>
            <a:pathLst>
              <a:path w="87629" h="42545">
                <a:moveTo>
                  <a:pt x="77952" y="42075"/>
                </a:moveTo>
                <a:lnTo>
                  <a:pt x="0" y="0"/>
                </a:lnTo>
                <a:lnTo>
                  <a:pt x="87337" y="14516"/>
                </a:lnTo>
                <a:lnTo>
                  <a:pt x="77952" y="42075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6" name="object 126">
            <a:extLst xmlns:a="http://schemas.openxmlformats.org/drawingml/2006/main">
              <a:ext uri="{FF2B5EF4-FFF2-40B4-BE49-F238E27FC236}">
                <a16:creationId xmlns:a16="http://schemas.microsoft.com/office/drawing/2014/main" id="{C732FDA5-6902-4DA5-B042-E424ACEB7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484485" y="5053965"/>
            <a:ext cx="86995" cy="42545"/>
          </a:xfrm>
          <a:custGeom xmlns:a="http://schemas.openxmlformats.org/drawingml/2006/main">
            <a:rect l="l" t="t" r="r" b="b"/>
            <a:pathLst>
              <a:path w="86995" h="42545">
                <a:moveTo>
                  <a:pt x="86982" y="42075"/>
                </a:moveTo>
                <a:lnTo>
                  <a:pt x="0" y="27927"/>
                </a:lnTo>
                <a:lnTo>
                  <a:pt x="9385" y="0"/>
                </a:lnTo>
                <a:lnTo>
                  <a:pt x="86982" y="42075"/>
                </a:lnTo>
                <a:close/>
              </a:path>
            </a:pathLst>
          </a:custGeom>
          <a:solidFill xmlns:a="http://schemas.openxmlformats.org/drawingml/2006/main">
            <a:srgbClr val="000000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7" name="object 127">
            <a:extLst xmlns:a="http://schemas.openxmlformats.org/drawingml/2006/main">
              <a:ext uri="{FF2B5EF4-FFF2-40B4-BE49-F238E27FC236}">
                <a16:creationId xmlns:a16="http://schemas.microsoft.com/office/drawing/2014/main" id="{5D3DE6AC-1553-4E20-A96D-A2C21E4E3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194925" y="4868545"/>
            <a:ext cx="64770" cy="88265"/>
          </a:xfrm>
          <a:custGeom xmlns:a="http://schemas.openxmlformats.org/drawingml/2006/main">
            <a:rect l="l" t="t" r="r" b="b"/>
            <a:pathLst>
              <a:path w="64770" h="88264">
                <a:moveTo>
                  <a:pt x="9385" y="31915"/>
                </a:moveTo>
                <a:lnTo>
                  <a:pt x="50533" y="46062"/>
                </a:lnTo>
                <a:lnTo>
                  <a:pt x="59550" y="64566"/>
                </a:lnTo>
                <a:lnTo>
                  <a:pt x="54864" y="78346"/>
                </a:lnTo>
                <a:lnTo>
                  <a:pt x="36449" y="87769"/>
                </a:lnTo>
                <a:lnTo>
                  <a:pt x="9029" y="77978"/>
                </a:lnTo>
                <a:lnTo>
                  <a:pt x="0" y="59486"/>
                </a:lnTo>
                <a:lnTo>
                  <a:pt x="14084" y="18135"/>
                </a:lnTo>
                <a:lnTo>
                  <a:pt x="50888" y="0"/>
                </a:lnTo>
                <a:lnTo>
                  <a:pt x="64604" y="4711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8" name="object 128">
            <a:extLst xmlns:a="http://schemas.openxmlformats.org/drawingml/2006/main">
              <a:ext uri="{FF2B5EF4-FFF2-40B4-BE49-F238E27FC236}">
                <a16:creationId xmlns:a16="http://schemas.microsoft.com/office/drawing/2014/main" id="{335626FC-245F-4156-B4B3-FD38182D9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44735" y="5018405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29" name="object 129">
            <a:extLst xmlns:a="http://schemas.openxmlformats.org/drawingml/2006/main">
              <a:ext uri="{FF2B5EF4-FFF2-40B4-BE49-F238E27FC236}">
                <a16:creationId xmlns:a16="http://schemas.microsoft.com/office/drawing/2014/main" id="{AA90933D-2FB8-4A4E-9A78-D53DBB68F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29570" y="5219065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30" name="object 130">
            <a:extLst xmlns:a="http://schemas.openxmlformats.org/drawingml/2006/main">
              <a:ext uri="{FF2B5EF4-FFF2-40B4-BE49-F238E27FC236}">
                <a16:creationId xmlns:a16="http://schemas.microsoft.com/office/drawing/2014/main" id="{4F8F6745-8687-475D-8126-4621C9C9E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571480" y="5096510"/>
            <a:ext cx="635" cy="0"/>
          </a:xfrm>
          <a:custGeom xmlns:a="http://schemas.openxmlformats.org/drawingml/2006/main">
            <a:rect l="l" t="t" r="r" b="b"/>
            <a:pathLst>
              <a:path w="634" h="0">
                <a:moveTo>
                  <a:pt x="0" y="0"/>
                </a:moveTo>
                <a:lnTo>
                  <a:pt x="634" y="0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31" name="object 131">
            <a:extLst xmlns:a="http://schemas.openxmlformats.org/drawingml/2006/main">
              <a:ext uri="{FF2B5EF4-FFF2-40B4-BE49-F238E27FC236}">
                <a16:creationId xmlns:a16="http://schemas.microsoft.com/office/drawing/2014/main" id="{D3BEE024-8ABC-4B43-9AA5-C4BBF9667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277475" y="4892675"/>
            <a:ext cx="60325" cy="88265"/>
          </a:xfrm>
          <a:custGeom xmlns:a="http://schemas.openxmlformats.org/drawingml/2006/main">
            <a:rect l="l" t="t" r="r" b="b"/>
            <a:pathLst>
              <a:path w="60325" h="88264">
                <a:moveTo>
                  <a:pt x="9029" y="83058"/>
                </a:moveTo>
                <a:lnTo>
                  <a:pt x="0" y="64198"/>
                </a:lnTo>
                <a:lnTo>
                  <a:pt x="18770" y="9067"/>
                </a:lnTo>
                <a:lnTo>
                  <a:pt x="37172" y="0"/>
                </a:lnTo>
                <a:lnTo>
                  <a:pt x="50888" y="4724"/>
                </a:lnTo>
                <a:lnTo>
                  <a:pt x="59918" y="23215"/>
                </a:lnTo>
                <a:lnTo>
                  <a:pt x="41148" y="78346"/>
                </a:lnTo>
                <a:lnTo>
                  <a:pt x="22745" y="87782"/>
                </a:lnTo>
                <a:lnTo>
                  <a:pt x="9029" y="83058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32" name="object 132">
            <a:extLst xmlns:a="http://schemas.openxmlformats.org/drawingml/2006/main">
              <a:ext uri="{FF2B5EF4-FFF2-40B4-BE49-F238E27FC236}">
                <a16:creationId xmlns:a16="http://schemas.microsoft.com/office/drawing/2014/main" id="{B1B33C87-F0E7-4962-B1B0-FB2C0B30B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346055" y="4916170"/>
            <a:ext cx="60325" cy="88265"/>
          </a:xfrm>
          <a:custGeom xmlns:a="http://schemas.openxmlformats.org/drawingml/2006/main">
            <a:rect l="l" t="t" r="r" b="b"/>
            <a:pathLst>
              <a:path w="60325" h="88264">
                <a:moveTo>
                  <a:pt x="9016" y="83058"/>
                </a:moveTo>
                <a:lnTo>
                  <a:pt x="0" y="64198"/>
                </a:lnTo>
                <a:lnTo>
                  <a:pt x="18770" y="9067"/>
                </a:lnTo>
                <a:lnTo>
                  <a:pt x="37172" y="0"/>
                </a:lnTo>
                <a:lnTo>
                  <a:pt x="50888" y="4711"/>
                </a:lnTo>
                <a:lnTo>
                  <a:pt x="59905" y="23215"/>
                </a:lnTo>
                <a:lnTo>
                  <a:pt x="41148" y="78333"/>
                </a:lnTo>
                <a:lnTo>
                  <a:pt x="22732" y="87769"/>
                </a:lnTo>
                <a:lnTo>
                  <a:pt x="9016" y="83058"/>
                </a:lnTo>
              </a:path>
            </a:pathLst>
          </a:custGeom>
          <a:ln xmlns:a="http://schemas.openxmlformats.org/drawingml/2006/main" w="3175">
            <a:solidFill>
              <a:srgbClr val="000000"/>
            </a:solidFill>
          </a:ln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34" name="object 134">
            <a:extLst xmlns:a="http://schemas.openxmlformats.org/drawingml/2006/main">
              <a:ext uri="{FF2B5EF4-FFF2-40B4-BE49-F238E27FC236}">
                <a16:creationId xmlns:a16="http://schemas.microsoft.com/office/drawing/2014/main" id="{FF0DC489-7BE2-4ECC-B094-E1F6B9980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310245" y="3296285"/>
            <a:ext cx="609600" cy="365760"/>
          </a:xfrm>
          <a:custGeom xmlns:a="http://schemas.openxmlformats.org/drawingml/2006/main">
            <a:rect l="l" t="t" r="r" b="b"/>
            <a:pathLst>
              <a:path w="609600" h="365760">
                <a:moveTo>
                  <a:pt x="0" y="0"/>
                </a:moveTo>
                <a:lnTo>
                  <a:pt x="609600" y="0"/>
                </a:lnTo>
                <a:lnTo>
                  <a:pt x="609600" y="365760"/>
                </a:lnTo>
                <a:lnTo>
                  <a:pt x="0" y="365760"/>
                </a:lnTo>
                <a:lnTo>
                  <a:pt x="0" y="0"/>
                </a:lnTo>
                <a:close/>
              </a:path>
            </a:pathLst>
          </a:custGeom>
          <a:solidFill xmlns:a="http://schemas.openxmlformats.org/drawingml/2006/main">
            <a:srgbClr val="FFFFFF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35" name="object 135">
            <a:extLst xmlns:a="http://schemas.openxmlformats.org/drawingml/2006/main">
              <a:ext uri="{FF2B5EF4-FFF2-40B4-BE49-F238E27FC236}">
                <a16:creationId xmlns:a16="http://schemas.microsoft.com/office/drawing/2014/main" id="{7387482B-D7F3-4A4C-9A36-B24C96811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7319645" y="4439285"/>
            <a:ext cx="2590800" cy="228600"/>
          </a:xfrm>
          <a:custGeom xmlns:a="http://schemas.openxmlformats.org/drawingml/2006/main">
            <a:rect l="l" t="t" r="r" b="b"/>
            <a:pathLst>
              <a:path w="2590800" h="228600">
                <a:moveTo>
                  <a:pt x="0" y="0"/>
                </a:moveTo>
                <a:lnTo>
                  <a:pt x="2590800" y="0"/>
                </a:lnTo>
                <a:lnTo>
                  <a:pt x="2590800" y="228600"/>
                </a:lnTo>
                <a:lnTo>
                  <a:pt x="0" y="228600"/>
                </a:lnTo>
                <a:lnTo>
                  <a:pt x="0" y="0"/>
                </a:lnTo>
                <a:close/>
              </a:path>
            </a:pathLst>
          </a:custGeom>
          <a:solidFill xmlns:a="http://schemas.openxmlformats.org/drawingml/2006/main">
            <a:srgbClr val="FFFFFF"/>
          </a:solid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13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EFE507D8-003D-4929-8658-9A5FC0955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C605DF3B-4544-4C83-8E22-BCA4D73E1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3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AF60181E-7C8B-43FD-8E2D-A9C749460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3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7B82BA3C-986B-451A-B44A-C2C639DBC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14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EEAC3445-6743-409A-B311-933148C51C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9BD41A1D-D6E8-4CAA-88A4-38C70457D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39</a:t>
            </a:r>
          </a:p>
        </p:txBody>
      </p:sp>
    </p:spTree>
    <p:extLst>
      <p:ext uri="{BB962C8B-B14F-4D97-AF65-F5344CB8AC3E}">
        <p14:creationId xmlns:p14="http://schemas.microsoft.com/office/powerpoint/2010/main" val="85888125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图片 4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1785a8995b41d1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2072640" y="309245"/>
            <a:ext cx="8338820" cy="6378575"/>
          </a:xfrm>
          <a:prstGeom xmlns:a="http://schemas.openxmlformats.org/drawingml/2006/main" prst="rect">
            <a:avLst/>
          </a:prstGeom>
        </p:spPr>
      </p:pic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5D3E5332-793A-40CE-928C-816901956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柜体的基本结构</a:t>
            </a:r>
          </a:p>
        </p:txBody>
      </p:sp>
      <p:sp>
        <p:nvSpPr>
          <p:cNvPr id="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661A09EF-E2FA-4993-BAFD-3A61D05F9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5308693B-E010-4447-B593-AE916F530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5136367F-281A-4628-9013-2CF30CECF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0FDD51C8-D09C-478A-AC38-4EFFBBDAF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D5966C10-A33C-4E3D-9600-D715084DF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5E675F2D-2385-4C2F-B4EC-890CBD202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1682718560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00be52bb7a4595"/>
          <a:srcRect xmlns:a="http://schemas.openxmlformats.org/drawingml/2006/main" l="3495" t="2766" r="3840" b="261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77850" y="537845"/>
            <a:ext cx="6834505" cy="5582920"/>
          </a:xfrm>
          <a:prstGeom xmlns:a="http://schemas.openxmlformats.org/drawingml/2006/main" prst="rect">
            <a:avLst/>
          </a:prstGeom>
        </p:spPr>
      </p:pic>
      <p:sp>
        <p:nvSpPr>
          <p:cNvPr id="3" name="文本框 2">
            <a:extLst xmlns:a="http://schemas.openxmlformats.org/drawingml/2006/main">
              <a:ext uri="{FF2B5EF4-FFF2-40B4-BE49-F238E27FC236}">
                <a16:creationId xmlns:a16="http://schemas.microsoft.com/office/drawing/2014/main" id="{79C4F07A-8ABD-407B-8F4E-44DF73EAB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0580" y="893445"/>
            <a:ext cx="4594225" cy="496506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1.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画出整个房间的平面图，并量好墙体之间的宽度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2.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注明房间信息，柜体位置，标注里面索引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方向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3.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确定房间地面信息（地板上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/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地板下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/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地砖）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</p:txBody>
      </p:sp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3A3E6C60-0F86-40AA-99CD-0F4480ABF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265" y="119380"/>
            <a:ext cx="1041400" cy="5219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2800">
                <a:latin typeface="微软雅黑"/>
                <a:ea typeface="微软雅黑"/>
                <a:cs typeface="微软雅黑"/>
              </a:rPr>
              <a:t>B </a:t>
            </a:r>
            <a:r>
              <a:rPr sz="2800">
                <a:latin typeface="微软雅黑"/>
                <a:ea typeface="微软雅黑"/>
                <a:cs typeface="微软雅黑"/>
              </a:rPr>
              <a:t>面</a:t>
            </a: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E7E96706-2EE0-428D-BF2D-84EFE479C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" y="2059940"/>
            <a:ext cx="1041400" cy="5219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2800">
                <a:latin typeface="微软雅黑"/>
                <a:ea typeface="微软雅黑"/>
                <a:cs typeface="微软雅黑"/>
              </a:rPr>
              <a:t>A </a:t>
            </a:r>
            <a:r>
              <a:rPr sz="2800">
                <a:latin typeface="微软雅黑"/>
                <a:ea typeface="微软雅黑"/>
                <a:cs typeface="微软雅黑"/>
              </a:rPr>
              <a:t>面</a:t>
            </a:r>
          </a:p>
        </p:txBody>
      </p:sp>
      <p:sp>
        <p:nvSpPr>
          <p:cNvPr id="6" name="文本框 5">
            <a:extLst xmlns:a="http://schemas.openxmlformats.org/drawingml/2006/main">
              <a:ext uri="{FF2B5EF4-FFF2-40B4-BE49-F238E27FC236}">
                <a16:creationId xmlns:a16="http://schemas.microsoft.com/office/drawing/2014/main" id="{55475F34-7EEC-41DF-A12F-DED17740A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7635" y="1537970"/>
            <a:ext cx="688975" cy="181483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280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cs typeface="微软雅黑"/>
              </a:rPr>
              <a:t>衣</a:t>
            </a:r>
          </a:p>
          <a:p xmlns:a="http://schemas.openxmlformats.org/drawingml/2006/main"/>
          <a:p xmlns:a="http://schemas.openxmlformats.org/drawingml/2006/main"/>
          <a:p xmlns:a="http://schemas.openxmlformats.org/drawingml/2006/main">
            <a:r>
              <a:rPr sz="280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cs typeface="微软雅黑"/>
              </a:rPr>
              <a:t>柜</a:t>
            </a:r>
          </a:p>
        </p:txBody>
      </p:sp>
      <p:sp>
        <p:nvSpPr>
          <p:cNvPr id="8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AC735B7E-4D24-40B1-B22C-32B1E9156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FD85E602-87AC-4616-A30E-E4CAA8BA8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0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E4AFF942-64FC-4CBE-99DB-0F1A24325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1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076BA05E-A0B9-4713-814C-6078BD92D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1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B95E2367-AC0F-4A9F-B8BF-CE60335F4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Page number">
            <a:extLst xmlns:a="http://schemas.openxmlformats.org/drawingml/2006/main">
              <a:ext uri="{FF2B5EF4-FFF2-40B4-BE49-F238E27FC236}">
                <a16:creationId xmlns:a16="http://schemas.microsoft.com/office/drawing/2014/main" id="{A3FA4849-3905-4001-907E-7AA12B660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520877482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f07645ad9d46c3"/>
          <a:srcRect xmlns:a="http://schemas.openxmlformats.org/drawingml/2006/main" l="0" t="7412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82270" y="31750"/>
            <a:ext cx="11045825" cy="4711700"/>
          </a:xfrm>
          <a:prstGeom xmlns:a="http://schemas.openxmlformats.org/drawingml/2006/main" prst="rect">
            <a:avLst/>
          </a:prstGeom>
        </p:spPr>
      </p:pic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ECF1E1A6-90AA-48A9-AED3-4E71D957C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5355" y="4302125"/>
            <a:ext cx="1041400" cy="5219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2800">
                <a:latin typeface="微软雅黑"/>
                <a:ea typeface="微软雅黑"/>
                <a:cs typeface="微软雅黑"/>
              </a:rPr>
              <a:t>B </a:t>
            </a:r>
            <a:r>
              <a:rPr sz="2800">
                <a:latin typeface="微软雅黑"/>
                <a:ea typeface="微软雅黑"/>
                <a:cs typeface="微软雅黑"/>
              </a:rPr>
              <a:t>面</a:t>
            </a: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597A501D-9064-4B2E-B176-2F3A34A33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4302125"/>
            <a:ext cx="1041400" cy="52197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2800">
                <a:latin typeface="微软雅黑"/>
                <a:ea typeface="微软雅黑"/>
                <a:cs typeface="微软雅黑"/>
              </a:rPr>
              <a:t>A </a:t>
            </a:r>
            <a:r>
              <a:rPr sz="2800">
                <a:latin typeface="微软雅黑"/>
                <a:ea typeface="微软雅黑"/>
                <a:cs typeface="微软雅黑"/>
              </a:rPr>
              <a:t>面</a:t>
            </a:r>
          </a:p>
        </p:txBody>
      </p:sp>
      <p:sp>
        <p:nvSpPr>
          <p:cNvPr id="8" name="文本框 7">
            <a:extLst xmlns:a="http://schemas.openxmlformats.org/drawingml/2006/main">
              <a:ext uri="{FF2B5EF4-FFF2-40B4-BE49-F238E27FC236}">
                <a16:creationId xmlns:a16="http://schemas.microsoft.com/office/drawing/2014/main" id="{199C7561-29EC-452D-B1D7-17BCE8D6E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0900" y="4836795"/>
            <a:ext cx="8746490" cy="186372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1.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注明立面信息，开关、插座位置。</a:t>
            </a:r>
            <a:r>
              <a:rPr sz="2400">
                <a:latin typeface="微软雅黑"/>
                <a:ea typeface="微软雅黑"/>
                <a:cs typeface="微软雅黑"/>
              </a:rPr>
              <a:t>柜体是否避让开关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2.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门套宽度，门上高度（过门吊柜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时需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注意）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3.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房间总宽度确定柜体类型，床</a:t>
            </a:r>
            <a:r>
              <a:rPr sz="2400">
                <a:solidFill>
                  <a:schemeClr val="tx1"/>
                </a:solidFill>
                <a:latin typeface="微软雅黑"/>
                <a:ea typeface="微软雅黑"/>
                <a:cs typeface="微软雅黑"/>
              </a:rPr>
              <a:t>品大小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 sz="2400">
                <a:latin typeface="微软雅黑"/>
                <a:ea typeface="微软雅黑"/>
                <a:cs typeface="微软雅黑"/>
              </a:rPr>
              <a:t>4.</a:t>
            </a:r>
            <a:r>
              <a:rPr sz="2400">
                <a:latin typeface="微软雅黑"/>
                <a:ea typeface="微软雅黑"/>
                <a:cs typeface="微软雅黑"/>
              </a:rPr>
              <a:t>窗帘预留一般单轨帘预留150MM，双轨帘预留200MM</a:t>
            </a:r>
            <a:r>
              <a:rPr sz="2400">
                <a:latin typeface="微软雅黑"/>
                <a:ea typeface="微软雅黑"/>
                <a:cs typeface="微软雅黑"/>
              </a:rPr>
              <a:t>以上</a:t>
            </a:r>
          </a:p>
        </p:txBody>
      </p:sp>
      <p:pic>
        <p:nvPicPr>
          <p:cNvPr id="24" name="图片 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607b0f1e1b204729"/>
          <a:srcRect xmlns:a="http://schemas.openxmlformats.org/drawingml/2006/main" l="33245" t="27907" r="38686" b="4852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9783445" y="4396740"/>
            <a:ext cx="2080260" cy="2182495"/>
          </a:xfrm>
          <a:prstGeom xmlns:a="http://schemas.openxmlformats.org/drawingml/2006/main" prst="rect">
            <a:avLst/>
          </a:prstGeom>
        </p:spPr>
      </p:pic>
      <p:sp>
        <p:nvSpPr>
          <p:cNvPr id="11" name="椭圆 10">
            <a:extLst xmlns:a="http://schemas.openxmlformats.org/drawingml/2006/main">
              <a:ext uri="{FF2B5EF4-FFF2-40B4-BE49-F238E27FC236}">
                <a16:creationId xmlns:a16="http://schemas.microsoft.com/office/drawing/2014/main" id="{0A482ECF-41A8-4CB9-A940-B3E461B26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9928860" y="4731821"/>
            <a:ext cx="1691640" cy="1696834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>
            <a:solidFill>
              <a:srgbClr val="FF0000"/>
            </a:solidFill>
            <a:prstDash val="lgDash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4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7176441A-FF4D-4126-9D4E-CC75F22756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1E0762C4-1EDF-4F23-8F49-EBA669A3E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6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4B92B4C9-E413-4D32-925C-4A8C8D2E1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7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68DF8D6-EDE5-4843-8D52-CFAF3C670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1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00E98DE8-067E-46F8-A31C-2E2178233D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08881380-0BB4-47EC-9474-5C64D57FC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1483022824"/>
      </p:ext>
    </p:extLst>
  </p:cSld>
</p:sld>
</file>

<file path=ppt/slides/slide4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object 2">
            <a:extLst xmlns:a="http://schemas.openxmlformats.org/drawingml/2006/main">
              <a:ext uri="{FF2B5EF4-FFF2-40B4-BE49-F238E27FC236}">
                <a16:creationId xmlns:a16="http://schemas.microsoft.com/office/drawing/2014/main" id="{F469014D-0CB4-4491-AC4C-543478C05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057400"/>
            <a:ext cx="3215640" cy="2938272"/>
          </a:xfrm>
          <a:prstGeom xmlns:a="http://schemas.openxmlformats.org/drawingml/2006/main" prst="rect">
            <a:avLst/>
          </a:prstGeom>
          <a:blipFill xmlns:a="http://schemas.openxmlformats.org/drawingml/2006/main">
            <a:blip xmlns:r="http://schemas.openxmlformats.org/officeDocument/2006/relationships" r:embed="Rbc57662eb912414a"/>
            <a:stretch>
              <a:fillRect l="0" t="0" r="0" b="0"/>
            </a:stretch>
          </a:blip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" name="object 3">
            <a:extLst xmlns:a="http://schemas.openxmlformats.org/drawingml/2006/main">
              <a:ext uri="{FF2B5EF4-FFF2-40B4-BE49-F238E27FC236}">
                <a16:creationId xmlns:a16="http://schemas.microsoft.com/office/drawing/2014/main" id="{807D278B-639C-44F1-8175-730FF3004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1981200"/>
            <a:ext cx="6019800" cy="3477767"/>
          </a:xfrm>
          <a:prstGeom xmlns:a="http://schemas.openxmlformats.org/drawingml/2006/main" prst="rect">
            <a:avLst/>
          </a:prstGeom>
          <a:blipFill xmlns:a="http://schemas.openxmlformats.org/drawingml/2006/main">
            <a:blip xmlns:r="http://schemas.openxmlformats.org/officeDocument/2006/relationships" r:embed="Rcf5665efbf714861"/>
            <a:stretch>
              <a:fillRect l="0" t="0" r="0" b="0"/>
            </a:stretch>
          </a:blip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4" name="object 4">
            <a:extLst xmlns:a="http://schemas.openxmlformats.org/drawingml/2006/main">
              <a:ext uri="{FF2B5EF4-FFF2-40B4-BE49-F238E27FC236}">
                <a16:creationId xmlns:a16="http://schemas.microsoft.com/office/drawing/2014/main" id="{A8D132CF-560A-4FE9-A5BD-1DBB525FC61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534829"/>
            <a:ext cx="10515600" cy="98615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309582" rIns="0" bIns="0">
            <a:spAutoFit/>
          </a:bodyPr>
          <a:lstStyle xmlns:a="http://schemas.openxmlformats.org/drawingml/2006/main"/>
          <a:p xmlns:a="http://schemas.openxmlformats.org/drawingml/2006/main">
            <a:pPr marL="12700">
              <a:lnSpc>
                <a:spcPct val="100000"/>
              </a:lnSpc>
              <a:buNone/>
            </a:pPr>
            <a:r>
              <a:rPr b="1">
                <a:solidFill>
                  <a:srgbClr val="000000"/>
                </a:solidFill>
              </a:rPr>
              <a:t>辅助测量方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sp>
        <p:nvSpPr>
          <p:cNvPr id="5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BE37BD34-5EE3-4393-8504-82C9B860F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ACB64F0A-9A9A-4FBB-B684-E5F87A941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7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58310022-E764-4A05-A720-763628EA6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42FD0557-3ED2-4D9C-AE10-D76B148F3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9" name="Footer line">
            <a:extLst xmlns:a="http://schemas.openxmlformats.org/drawingml/2006/main">
              <a:ext uri="{FF2B5EF4-FFF2-40B4-BE49-F238E27FC236}">
                <a16:creationId xmlns:a16="http://schemas.microsoft.com/office/drawing/2014/main" id="{019677E2-2AE3-476B-BE1C-31D45544D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E6389C5C-B831-4970-9CF9-575396574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42</a:t>
            </a:r>
          </a:p>
        </p:txBody>
      </p:sp>
    </p:spTree>
    <p:extLst>
      <p:ext uri="{BB962C8B-B14F-4D97-AF65-F5344CB8AC3E}">
        <p14:creationId xmlns:p14="http://schemas.microsoft.com/office/powerpoint/2010/main" val="1802923351"/>
      </p:ext>
    </p:extLst>
  </p:cSld>
</p:sld>
</file>

<file path=ppt/slides/slide4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3020e5f73b4e1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65810" y="1264285"/>
            <a:ext cx="6469380" cy="4573905"/>
          </a:xfrm>
          <a:prstGeom xmlns:a="http://schemas.openxmlformats.org/drawingml/2006/main" prst="rect">
            <a:avLst/>
          </a:prstGeom>
        </p:spPr>
      </p:pic>
      <p:sp>
        <p:nvSpPr>
          <p:cNvPr id="6" name="object 4">
            <a:extLst xmlns:a="http://schemas.openxmlformats.org/drawingml/2006/main">
              <a:ext uri="{FF2B5EF4-FFF2-40B4-BE49-F238E27FC236}">
                <a16:creationId xmlns:a16="http://schemas.microsoft.com/office/drawing/2014/main" id="{F7C89A51-F977-4FB9-AD6C-7915DEE2C55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534829"/>
            <a:ext cx="10515600" cy="98615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309582" rIns="0" bIns="0">
            <a:spAutoFit/>
          </a:bodyPr>
          <a:lstStyle xmlns:a="http://schemas.openxmlformats.org/drawingml/2006/main"/>
          <a:p xmlns:a="http://schemas.openxmlformats.org/drawingml/2006/main">
            <a:pPr marL="12700">
              <a:lnSpc>
                <a:spcPct val="100000"/>
              </a:lnSpc>
              <a:buNone/>
            </a:pPr>
            <a:r>
              <a:rPr b="1">
                <a:solidFill>
                  <a:srgbClr val="000000"/>
                </a:solidFill>
              </a:rPr>
              <a:t>辅助测量方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pic>
        <p:nvPicPr>
          <p:cNvPr id="17" name="图片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d5d5ff001794c3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72730" y="1520825"/>
            <a:ext cx="3394710" cy="3796030"/>
          </a:xfrm>
          <a:prstGeom xmlns:a="http://schemas.openxmlformats.org/drawingml/2006/main" prst="rect">
            <a:avLst/>
          </a:prstGeom>
        </p:spPr>
      </p:pic>
      <p:sp>
        <p:nvSpPr>
          <p:cNvPr id="9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C207C7BB-81D2-4ED2-839E-2FC16F36BB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ACB665F3-1083-4BF2-B32D-BA0CE79E4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1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B8E9573B-573F-4FE9-A612-CDCCD5614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2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32FF3A05-46EB-46DA-9447-7B8D91C80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1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9F8B1035-5668-4272-9683-08272EE59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age number">
            <a:extLst xmlns:a="http://schemas.openxmlformats.org/drawingml/2006/main">
              <a:ext uri="{FF2B5EF4-FFF2-40B4-BE49-F238E27FC236}">
                <a16:creationId xmlns:a16="http://schemas.microsoft.com/office/drawing/2014/main" id="{43E86621-15B3-4DAD-9E28-0BF54DF34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43</a:t>
            </a:r>
          </a:p>
        </p:txBody>
      </p:sp>
    </p:spTree>
    <p:extLst>
      <p:ext uri="{BB962C8B-B14F-4D97-AF65-F5344CB8AC3E}">
        <p14:creationId xmlns:p14="http://schemas.microsoft.com/office/powerpoint/2010/main" val="217986175"/>
      </p:ext>
    </p:extLst>
  </p:cSld>
</p:sld>
</file>

<file path=ppt/slides/slide4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64" name="object 4">
            <a:extLst xmlns:a="http://schemas.openxmlformats.org/drawingml/2006/main">
              <a:ext uri="{FF2B5EF4-FFF2-40B4-BE49-F238E27FC236}">
                <a16:creationId xmlns:a16="http://schemas.microsoft.com/office/drawing/2014/main" id="{E559B819-34BC-4F60-B6B2-8FBE7C153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4829"/>
            <a:ext cx="10515600" cy="98615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309582" rIns="0" bIns="0" anchor="ctr">
            <a:spAutoFit/>
          </a:bodyPr>
          <a:lstStyle xmlns:a="http://schemas.openxmlformats.org/drawingml/2006/main">
            <a:lvl1pPr algn="l" defTabSz="914400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12700">
              <a:lnSpc>
                <a:spcPct val="100000"/>
              </a:lnSpc>
              <a:buNone/>
            </a:pPr>
            <a:r>
              <a:rPr b="1">
                <a:solidFill>
                  <a:srgbClr val="000000"/>
                </a:solidFill>
              </a:rPr>
              <a:t>三边测量方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pic>
        <p:nvPicPr>
          <p:cNvPr id="1374" name="图片 136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5b4dd702133462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14375" y="1732280"/>
            <a:ext cx="5363845" cy="3658870"/>
          </a:xfrm>
          <a:prstGeom xmlns:a="http://schemas.openxmlformats.org/drawingml/2006/main" prst="rect">
            <a:avLst/>
          </a:prstGeom>
        </p:spPr>
      </p:pic>
      <p:pic>
        <p:nvPicPr>
          <p:cNvPr id="1375" name="图片 136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7c2affb0a841e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241415" y="1250315"/>
            <a:ext cx="5620385" cy="4140835"/>
          </a:xfrm>
          <a:prstGeom xmlns:a="http://schemas.openxmlformats.org/drawingml/2006/main" prst="rect">
            <a:avLst/>
          </a:prstGeom>
        </p:spPr>
      </p:pic>
      <p:sp>
        <p:nvSpPr>
          <p:cNvPr id="136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6EF926B4-1095-4DA2-A047-B8C9F8C58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6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5F3B31AE-190D-43C7-B3EA-B5AFBBA55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36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1B9CA8E8-8D02-4BCF-9198-763388041D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37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DAA74BA1-0249-4CCA-9E0F-0732D8F00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137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0F72FF34-1F8E-4B8C-8BBB-9D9BD96C0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7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7E253407-88AE-44AD-9E88-62BBA6F13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44</a:t>
            </a:r>
          </a:p>
        </p:txBody>
      </p:sp>
    </p:spTree>
    <p:extLst>
      <p:ext uri="{BB962C8B-B14F-4D97-AF65-F5344CB8AC3E}">
        <p14:creationId xmlns:p14="http://schemas.microsoft.com/office/powerpoint/2010/main" val="1066340271"/>
      </p:ext>
    </p:extLst>
  </p:cSld>
</p:sld>
</file>

<file path=ppt/slides/slide4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object 2">
            <a:extLst xmlns:a="http://schemas.openxmlformats.org/drawingml/2006/main">
              <a:ext uri="{FF2B5EF4-FFF2-40B4-BE49-F238E27FC236}">
                <a16:creationId xmlns:a16="http://schemas.microsoft.com/office/drawing/2014/main" id="{2E36B1B2-EB84-41D3-B1D8-ECE2ABB66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0800" y="2057400"/>
            <a:ext cx="6653783" cy="2286000"/>
          </a:xfrm>
          <a:prstGeom xmlns:a="http://schemas.openxmlformats.org/drawingml/2006/main" prst="rect">
            <a:avLst/>
          </a:prstGeom>
          <a:blipFill xmlns:a="http://schemas.openxmlformats.org/drawingml/2006/main">
            <a:blip xmlns:r="http://schemas.openxmlformats.org/officeDocument/2006/relationships" r:embed="Rc9473ddf03f24a88"/>
            <a:stretch>
              <a:fillRect l="0" t="0" r="0" b="0"/>
            </a:stretch>
          </a:blipFill>
        </p:spPr>
        <p:txBody>
          <a:bodyPr xmlns:a="http://schemas.openxmlformats.org/drawingml/2006/main" wrap="square" lIns="0" tIns="0" rIns="0" bIns="0"/>
          <a:lstStyle xmlns:a="http://schemas.openxmlformats.org/drawingml/2006/main"/>
          <a:p xmlns:a="http://schemas.openxmlformats.org/drawingml/2006/main"/>
        </p:txBody>
      </p:sp>
      <p:sp>
        <p:nvSpPr>
          <p:cNvPr id="3" name="object 3">
            <a:extLst xmlns:a="http://schemas.openxmlformats.org/drawingml/2006/main">
              <a:ext uri="{FF2B5EF4-FFF2-40B4-BE49-F238E27FC236}">
                <a16:creationId xmlns:a16="http://schemas.microsoft.com/office/drawing/2014/main" id="{817A4287-785F-4630-B7BB-0D0D391140B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496729"/>
            <a:ext cx="10515600" cy="106235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385782" rIns="0" bIns="0">
            <a:spAutoFit/>
          </a:bodyPr>
          <a:lstStyle xmlns:a="http://schemas.openxmlformats.org/drawingml/2006/main"/>
          <a:p xmlns:a="http://schemas.openxmlformats.org/drawingml/2006/main">
            <a:pPr marL="469900">
              <a:lnSpc>
                <a:spcPct val="100000"/>
              </a:lnSpc>
              <a:buNone/>
            </a:pPr>
            <a:r>
              <a:rPr b="1">
                <a:solidFill>
                  <a:srgbClr val="000000"/>
                </a:solidFill>
              </a:rPr>
              <a:t>放样测量方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sp>
        <p:nvSpPr>
          <p:cNvPr id="4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E2312E5A-AEC1-4BBE-827B-CDF95B242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B0D972A0-D3BD-478C-A2E5-26B529766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6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8D4857D0-EDC7-49FD-8CB5-8DABD5E26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7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7BB2413-6838-4F2A-8D90-D055E71BE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280BAE79-B68D-4D58-A438-3636EBCB5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7CAC5A5C-1416-4793-BFC1-0A3DA1189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45</a:t>
            </a:r>
          </a:p>
        </p:txBody>
      </p:sp>
    </p:spTree>
    <p:extLst>
      <p:ext uri="{BB962C8B-B14F-4D97-AF65-F5344CB8AC3E}">
        <p14:creationId xmlns:p14="http://schemas.microsoft.com/office/powerpoint/2010/main" val="1721399723"/>
      </p:ext>
    </p:extLst>
  </p:cSld>
</p:sld>
</file>

<file path=ppt/slides/slide4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object 2">
            <a:extLst xmlns:a="http://schemas.openxmlformats.org/drawingml/2006/main">
              <a:ext uri="{FF2B5EF4-FFF2-40B4-BE49-F238E27FC236}">
                <a16:creationId xmlns:a16="http://schemas.microsoft.com/office/drawing/2014/main" id="{E4F0D458-64B9-4C4E-B53F-DC5173C0386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729456"/>
            <a:ext cx="10515600" cy="596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233382" rIns="0" bIns="0">
            <a:spAutoFit/>
          </a:bodyPr>
          <a:lstStyle xmlns:a="http://schemas.openxmlformats.org/drawingml/2006/main"/>
          <a:p xmlns:a="http://schemas.openxmlformats.org/drawingml/2006/main">
            <a:pPr marL="241300">
              <a:lnSpc>
                <a:spcPts val="2840"/>
              </a:lnSpc>
              <a:buNone/>
            </a:pPr>
            <a:r>
              <a:rPr b="1">
                <a:solidFill>
                  <a:srgbClr val="000000"/>
                </a:solidFill>
              </a:rPr>
              <a:t>防止测量错误的方</a:t>
            </a:r>
            <a:r>
              <a:rPr b="1">
                <a:solidFill>
                  <a:srgbClr val="000000"/>
                </a:solidFill>
              </a:rPr>
              <a:t>法</a:t>
            </a:r>
          </a:p>
        </p:txBody>
      </p:sp>
      <p:sp>
        <p:nvSpPr>
          <p:cNvPr id="3" name="object 3">
            <a:extLst xmlns:a="http://schemas.openxmlformats.org/drawingml/2006/main">
              <a:ext uri="{FF2B5EF4-FFF2-40B4-BE49-F238E27FC236}">
                <a16:creationId xmlns:a16="http://schemas.microsoft.com/office/drawing/2014/main" id="{7987868D-1266-45EE-8B07-C72986D8F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93339" y="1805066"/>
            <a:ext cx="6662420" cy="259207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12700">
              <a:lnSpc>
                <a:spcPct val="100000"/>
              </a:lnSpc>
              <a:buNone/>
            </a:pPr>
            <a:r>
              <a:rPr sz="2400">
                <a:latin typeface="微软雅黑"/>
                <a:ea typeface="微软雅黑"/>
                <a:cs typeface="微软雅黑"/>
              </a:rPr>
              <a:t>1.提前画好尺寸线，第一时间写数据</a:t>
            </a:r>
            <a:r>
              <a:rPr sz="2400">
                <a:latin typeface="微软雅黑"/>
                <a:ea typeface="微软雅黑"/>
                <a:cs typeface="微软雅黑"/>
              </a:rPr>
              <a:t>。</a:t>
            </a:r>
          </a:p>
          <a:p xmlns:a="http://schemas.openxmlformats.org/drawingml/2006/main">
            <a:pPr>
              <a:lnSpc>
                <a:spcPct val="100000"/>
              </a:lnSpc>
              <a:spcBef>
                <a:spcPts val="15"/>
              </a:spcBef>
              <a:buNone/>
            </a:pPr>
          </a:p>
          <a:p xmlns:a="http://schemas.openxmlformats.org/drawingml/2006/main">
            <a:pPr marL="12700">
              <a:lnSpc>
                <a:spcPct val="100000"/>
              </a:lnSpc>
              <a:buNone/>
            </a:pPr>
            <a:r>
              <a:rPr sz="2400">
                <a:latin typeface="微软雅黑"/>
                <a:ea typeface="微软雅黑"/>
                <a:cs typeface="微软雅黑"/>
              </a:rPr>
              <a:t>2.一个测量数据读两遍，确保读的准确记得</a:t>
            </a:r>
            <a:r>
              <a:rPr sz="2400">
                <a:latin typeface="微软雅黑"/>
                <a:ea typeface="微软雅黑"/>
                <a:cs typeface="微软雅黑"/>
              </a:rPr>
              <a:t>牢</a:t>
            </a:r>
            <a:r>
              <a:rPr sz="2400">
                <a:latin typeface="微软雅黑"/>
                <a:ea typeface="微软雅黑"/>
                <a:cs typeface="微软雅黑"/>
              </a:rPr>
              <a:t> </a:t>
            </a:r>
            <a:r>
              <a:rPr sz="2400">
                <a:latin typeface="微软雅黑"/>
                <a:ea typeface="微软雅黑"/>
                <a:cs typeface="微软雅黑"/>
              </a:rPr>
              <a:t>。</a:t>
            </a:r>
          </a:p>
          <a:p xmlns:a="http://schemas.openxmlformats.org/drawingml/2006/main">
            <a:pPr>
              <a:lnSpc>
                <a:spcPct val="100000"/>
              </a:lnSpc>
              <a:spcBef>
                <a:spcPts val="40"/>
              </a:spcBef>
              <a:buNone/>
            </a:pPr>
          </a:p>
          <a:p xmlns:a="http://schemas.openxmlformats.org/drawingml/2006/main">
            <a:pPr marL="269240" marR="5080" indent="-256540">
              <a:lnSpc>
                <a:spcPct val="100000"/>
              </a:lnSpc>
              <a:buNone/>
            </a:pPr>
            <a:r>
              <a:rPr sz="2400">
                <a:latin typeface="微软雅黑"/>
                <a:ea typeface="微软雅黑"/>
                <a:cs typeface="微软雅黑"/>
              </a:rPr>
              <a:t>3.初测数据要保留(校核数据第一关</a:t>
            </a:r>
            <a:r>
              <a:rPr sz="2400">
                <a:latin typeface="微软雅黑"/>
                <a:ea typeface="微软雅黑"/>
                <a:cs typeface="微软雅黑"/>
              </a:rPr>
              <a:t>) </a:t>
            </a:r>
            <a:r>
              <a:rPr sz="2400">
                <a:latin typeface="微软雅黑"/>
                <a:ea typeface="微软雅黑"/>
                <a:cs typeface="微软雅黑"/>
              </a:rPr>
              <a:t>量尺的时候,我们要带着初测时的记录稿去,复测的数据</a:t>
            </a:r>
            <a:r>
              <a:rPr sz="2400">
                <a:latin typeface="微软雅黑"/>
                <a:ea typeface="微软雅黑"/>
                <a:cs typeface="微软雅黑"/>
              </a:rPr>
              <a:t>就</a:t>
            </a:r>
            <a:r>
              <a:rPr sz="2400">
                <a:latin typeface="微软雅黑"/>
                <a:ea typeface="微软雅黑"/>
                <a:cs typeface="微软雅黑"/>
              </a:rPr>
              <a:t> </a:t>
            </a:r>
            <a:r>
              <a:rPr sz="2400">
                <a:latin typeface="微软雅黑"/>
                <a:ea typeface="微软雅黑"/>
                <a:cs typeface="微软雅黑"/>
              </a:rPr>
              <a:t>写在初稿上(但要做标记以示区别)</a:t>
            </a:r>
            <a:r>
              <a:rPr sz="2400">
                <a:latin typeface="微软雅黑"/>
                <a:ea typeface="微软雅黑"/>
                <a:cs typeface="微软雅黑"/>
              </a:rPr>
              <a:t>。</a:t>
            </a:r>
          </a:p>
        </p:txBody>
      </p:sp>
      <p:sp>
        <p:nvSpPr>
          <p:cNvPr id="4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B9DAACD9-B610-4DC1-B8DA-7DD261BDF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B2A1AA83-0B9A-4A6B-8127-2A60D28C1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6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F10C4654-53F4-4B3A-B0CD-848E691B9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7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9462B623-CFF7-495C-BD17-A5CF97FC9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8AC3D4FD-E12D-4B1F-A2AA-BA48096B2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9D5E0BCD-7B4D-4A0F-A58D-7A81131AB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46</a:t>
            </a:r>
          </a:p>
        </p:txBody>
      </p:sp>
    </p:spTree>
    <p:extLst>
      <p:ext uri="{BB962C8B-B14F-4D97-AF65-F5344CB8AC3E}">
        <p14:creationId xmlns:p14="http://schemas.microsoft.com/office/powerpoint/2010/main" val="1551550730"/>
      </p:ext>
    </p:extLst>
  </p:cSld>
</p:sld>
</file>

<file path=ppt/slides/slide4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ac4a0c64c8f436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543050" y="1680845"/>
            <a:ext cx="9105900" cy="3400425"/>
          </a:xfrm>
          <a:prstGeom xmlns:a="http://schemas.openxmlformats.org/drawingml/2006/main" prst="rect">
            <a:avLst/>
          </a:prstGeom>
        </p:spPr>
      </p:pic>
      <p:sp>
        <p:nvSpPr>
          <p:cNvPr id="2" name="object 2">
            <a:extLst xmlns:a="http://schemas.openxmlformats.org/drawingml/2006/main">
              <a:ext uri="{FF2B5EF4-FFF2-40B4-BE49-F238E27FC236}">
                <a16:creationId xmlns:a16="http://schemas.microsoft.com/office/drawing/2014/main" id="{873A94F0-7783-46A4-92A0-E8C290E9AC2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838200" y="720249"/>
            <a:ext cx="10515600" cy="61531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269240" marR="5080" indent="457200">
              <a:lnSpc>
                <a:spcPct val="100000"/>
              </a:lnSpc>
              <a:buNone/>
            </a:pP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尺寸链封闭（校对数据第二关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）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 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在1000MM高的水平截面上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测量的内墙横向尺寸要开成一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个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封闭的尺寸链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。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如图所示</a:t>
            </a:r>
            <a:r>
              <a:rPr sz="2000">
                <a:solidFill>
                  <a:srgbClr val="000000"/>
                </a:solidFill>
                <a:latin typeface="微软雅黑"/>
                <a:ea typeface="微软雅黑"/>
                <a:cs typeface="微软雅黑"/>
              </a:rPr>
              <a:t>：</a:t>
            </a:r>
          </a:p>
        </p:txBody>
      </p:sp>
      <p:sp>
        <p:nvSpPr>
          <p:cNvPr id="5" name="object 5">
            <a:extLst xmlns:a="http://schemas.openxmlformats.org/drawingml/2006/main">
              <a:ext uri="{FF2B5EF4-FFF2-40B4-BE49-F238E27FC236}">
                <a16:creationId xmlns:a16="http://schemas.microsoft.com/office/drawing/2014/main" id="{972A4132-E3A1-4671-ACA6-0C1245E87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01289" y="4846716"/>
            <a:ext cx="7018020" cy="77660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square" lIns="0" tIns="0" rIns="0" bIns="0">
            <a:spAutoFit/>
          </a:bodyPr>
          <a:lstStyle xmlns:a="http://schemas.openxmlformats.org/drawingml/2006/main"/>
          <a:p xmlns:a="http://schemas.openxmlformats.org/drawingml/2006/main">
            <a:pPr indent="457200">
              <a:lnSpc>
                <a:spcPct val="100000"/>
              </a:lnSpc>
              <a:spcBef>
                <a:spcPts val="20"/>
              </a:spcBef>
              <a:buNone/>
            </a:pPr>
          </a:p>
          <a:p xmlns:a="http://schemas.openxmlformats.org/drawingml/2006/main">
            <a:pPr marL="12700" marR="5080" indent="457200">
              <a:lnSpc>
                <a:spcPct val="100000"/>
              </a:lnSpc>
              <a:buNone/>
            </a:pP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在测量完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X1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、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X2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、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X3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之后，计算以下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X1+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 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X2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是否等于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X3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，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如果误差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超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过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10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MM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就要重新核对数据。注意：</a:t>
            </a:r>
            <a:r>
              <a:rPr sz="1800">
                <a:solidFill>
                  <a:srgbClr val="FF0000"/>
                </a:solidFill>
                <a:latin typeface="Arial"/>
                <a:ea typeface="Arial"/>
                <a:cs typeface="Arial"/>
              </a:rPr>
              <a:t>X3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必须是测量出的数据</a:t>
            </a:r>
            <a:r>
              <a:rPr sz="1800">
                <a:solidFill>
                  <a:srgbClr val="FF0000"/>
                </a:solidFill>
                <a:latin typeface="宋体"/>
                <a:ea typeface="宋体"/>
                <a:cs typeface="宋体"/>
              </a:rPr>
              <a:t>。</a:t>
            </a:r>
          </a:p>
        </p:txBody>
      </p:sp>
      <p:sp>
        <p:nvSpPr>
          <p:cNvPr id="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A5E384DA-ABB4-4DC6-B93D-11DD4C352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406FB95B-F13D-473E-8738-9F01A0033D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9FF24A4A-7BA8-4CB9-8DE8-98901433D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7AE7252C-0AB7-4764-89E8-18DC5356E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03  衣柜测量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9DA42508-EE64-4296-8E91-8D7B291CA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4778AAD8-1ED2-449B-B7AF-635CFD09E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47</a:t>
            </a:r>
          </a:p>
        </p:txBody>
      </p:sp>
    </p:spTree>
    <p:extLst>
      <p:ext uri="{BB962C8B-B14F-4D97-AF65-F5344CB8AC3E}">
        <p14:creationId xmlns:p14="http://schemas.microsoft.com/office/powerpoint/2010/main" val="703327525"/>
      </p:ext>
    </p:extLst>
  </p:cSld>
</p:sld>
</file>

<file path=ppt/slides/slide4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1" name="图片 8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98b83839a9940a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2D7B3F1A-00CA-45F4-9A89-049733C5B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8530" y="3063240"/>
            <a:ext cx="5301615" cy="6769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t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4400" b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黑体"/>
                <a:ea typeface="黑体"/>
                <a:cs typeface="黑体"/>
              </a:rPr>
              <a:t/>
            </a:r>
          </a:p>
        </p:txBody>
      </p:sp>
      <p:sp>
        <p:nvSpPr>
          <p:cNvPr id="22" name="六边形 21">
            <a:extLst xmlns:a="http://schemas.openxmlformats.org/drawingml/2006/main">
              <a:ext uri="{FF2B5EF4-FFF2-40B4-BE49-F238E27FC236}">
                <a16:creationId xmlns:a16="http://schemas.microsoft.com/office/drawing/2014/main" id="{018A70D9-C8F5-4204-BC42-69E68E7E69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95250" y="1135380"/>
            <a:ext cx="5140960" cy="4678680"/>
          </a:xfrm>
          <a:prstGeom xmlns:a="http://schemas.openxmlformats.org/drawingml/2006/main" prst="hexagon">
            <a:avLst/>
          </a:prstGeom>
          <a:noFill xmlns:a="http://schemas.openxmlformats.org/drawingml/2006/main"/>
          <a:ln xmlns:a="http://schemas.openxmlformats.org/drawingml/2006/main" w="57150">
            <a:solidFill>
              <a:schemeClr val="bg1"/>
            </a:solidFill>
          </a:ln>
          <a:effectLst xmlns:a="http://schemas.openxmlformats.org/drawingml/2006/main">
            <a:outerShdw blurRad="12700" dist="50800" dir="5400000" algn="ctr" rotWithShape="0">
              <a:schemeClr val="bg1">
                <a:lumMod val="65000"/>
                <a:alpha val="100000"/>
              </a:schemeClr>
            </a:outerShdw>
          </a:effectLst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rot="0" spcFirstLastPara="0" vert="horz" wrap="square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EE831EA1-E89A-4752-88D7-1A6271F8B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856105" y="2619375"/>
            <a:ext cx="1668780" cy="170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  <a:effectLst xmlns:a="http://schemas.openxmlformats.org/drawingml/2006/main">
            <a:outerShdw blurRad="12700" dist="50800" dir="5400000" algn="ctr" rotWithShape="0">
              <a:schemeClr val="bg1">
                <a:lumMod val="65000"/>
                <a:alpha val="100000"/>
              </a:schemeClr>
            </a:outerShdw>
          </a:effectLst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5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/>
            </a:r>
          </a:p>
        </p:txBody>
      </p:sp>
      <p:sp>
        <p:nvSpPr>
          <p:cNvPr id="24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820F5A98-77CE-45E9-8409-A4F13F6DB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3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Divider accent">
            <a:extLst xmlns:a="http://schemas.openxmlformats.org/drawingml/2006/main">
              <a:ext uri="{FF2B5EF4-FFF2-40B4-BE49-F238E27FC236}">
                <a16:creationId xmlns:a16="http://schemas.microsoft.com/office/drawing/2014/main" id="{7644615A-B897-480A-BCAA-EF89A7666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6685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A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36329BF6-0E7B-46E5-8079-E07BB3184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810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04  橱柜测量</a:t>
            </a:r>
          </a:p>
        </p:txBody>
      </p:sp>
      <p:sp>
        <p:nvSpPr>
          <p:cNvPr id="27" name="Divider title">
            <a:extLst xmlns:a="http://schemas.openxmlformats.org/drawingml/2006/main">
              <a:ext uri="{FF2B5EF4-FFF2-40B4-BE49-F238E27FC236}">
                <a16:creationId xmlns:a16="http://schemas.microsoft.com/office/drawing/2014/main" id="{73F7BE3C-67DD-45A3-93CE-A88B896996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57375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定制橱柜测量</a:t>
            </a:r>
          </a:p>
        </p:txBody>
      </p:sp>
      <p:sp>
        <p:nvSpPr>
          <p:cNvPr id="28" name="Divider subtitle">
            <a:extLst xmlns:a="http://schemas.openxmlformats.org/drawingml/2006/main">
              <a:ext uri="{FF2B5EF4-FFF2-40B4-BE49-F238E27FC236}">
                <a16:creationId xmlns:a16="http://schemas.microsoft.com/office/drawing/2014/main" id="{D12799B0-F87C-4620-92BC-270C87FBE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38500"/>
            <a:ext cx="9239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厨房测量重点关注水、电、气、烟道、设备尺寸与安装空间。</a:t>
            </a:r>
          </a:p>
        </p:txBody>
      </p:sp>
      <p:sp>
        <p:nvSpPr>
          <p:cNvPr id="29" name="Divider footer">
            <a:extLst xmlns:a="http://schemas.openxmlformats.org/drawingml/2006/main">
              <a:ext uri="{FF2B5EF4-FFF2-40B4-BE49-F238E27FC236}">
                <a16:creationId xmlns:a16="http://schemas.microsoft.com/office/drawing/2014/main" id="{6E527C97-C25F-40A5-9A63-BC406E49A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960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30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9D9021E0-FFE2-414B-8BAE-C905EBDB1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0960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48</a:t>
            </a:r>
          </a:p>
        </p:txBody>
      </p:sp>
    </p:spTree>
    <p:extLst>
      <p:ext uri="{BB962C8B-B14F-4D97-AF65-F5344CB8AC3E}">
        <p14:creationId xmlns:p14="http://schemas.microsoft.com/office/powerpoint/2010/main" val="642173863"/>
      </p:ext>
    </p:extLst>
  </p:cSld>
</p:sld>
</file>

<file path=ppt/slides/slide4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Title 6">
            <a:extLst xmlns:a="http://schemas.openxmlformats.org/drawingml/2006/main">
              <a:ext uri="{FF2B5EF4-FFF2-40B4-BE49-F238E27FC236}">
                <a16:creationId xmlns:a16="http://schemas.microsoft.com/office/drawing/2014/main" id="{39B777A7-6BE0-4683-AF5E-9F679551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99951"/>
            <a:ext cx="10820476" cy="29908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63500" tIns="25400" rIns="63500" bIns="25400" anchor="ctr">
            <a:normAutofit fontScale="70000"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厨房套内尺寸（H800</a:t>
            </a: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/850</a:t>
            </a: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）</a:t>
            </a:r>
          </a:p>
          <a:p xmlns:a="http://schemas.openxmlformats.org/drawingml/2006/main"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角度测量（复尺必测：三边形法则）</a:t>
            </a:r>
          </a:p>
          <a:p xmlns:a="http://schemas.openxmlformats.org/drawingml/2006/main"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厨房层高、地差（保持在15mm以内）</a:t>
            </a:r>
          </a:p>
          <a:p xmlns:a="http://schemas.openxmlformats.org/drawingml/2006/main"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窗户尺寸（窗户本身的高度及宽度、开窗情况）</a:t>
            </a:r>
          </a:p>
          <a:p xmlns:a="http://schemas.openxmlformats.org/drawingml/2006/main"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窗户位置（窗户距离四方墙体的距离）</a:t>
            </a:r>
          </a:p>
          <a:p xmlns:a="http://schemas.openxmlformats.org/drawingml/2006/main">
            <a:pPr marL="381000" lvl="0" indent="-3810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j-lt"/>
              <a:buAutoNum type="arabicPeriod"/>
            </a:pPr>
            <a:r>
              <a:rPr sz="2935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电源开关位置（所有插座距离地面高度，距离左/右墙体的距离）</a:t>
            </a:r>
          </a:p>
        </p:txBody>
      </p:sp>
      <p:sp>
        <p:nvSpPr>
          <p:cNvPr id="3" name="直接连接符 2">
            <a:extLst xmlns:a="http://schemas.openxmlformats.org/drawingml/2006/main">
              <a:ext uri="{FF2B5EF4-FFF2-40B4-BE49-F238E27FC236}">
                <a16:creationId xmlns:a16="http://schemas.microsoft.com/office/drawing/2014/main" id="{52CDE3A4-B6AF-4542-9671-EFA6CEC46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3535" y="2085203"/>
            <a:ext cx="7924864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chemeClr val="bg1">
                <a:lumMod val="50000"/>
              </a:schemeClr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4" name="Object 901">
            <a:extLst xmlns:a="http://schemas.openxmlformats.org/drawingml/2006/main">
              <a:ext uri="{FF2B5EF4-FFF2-40B4-BE49-F238E27FC236}">
                <a16:creationId xmlns:a16="http://schemas.microsoft.com/office/drawing/2014/main" id="{57FF2B9F-C994-4736-8BE1-C8244DD8F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927000"/>
            <a:ext cx="7924864" cy="78930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63500" tIns="25400" rIns="63500" bIns="25400" anchor="b">
            <a:normAutofit fontScale="90000" lnSpcReduction="1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5065" b="1" i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cs typeface="微软雅黑"/>
              </a:rPr>
              <a:t>厨房中需要测量的尺寸</a:t>
            </a:r>
          </a:p>
        </p:txBody>
      </p:sp>
      <p:pic>
        <p:nvPicPr>
          <p:cNvPr id="30" name="图片 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9600b0bf49ed41cc"/>
          <a:srcRect xmlns:a="http://schemas.openxmlformats.org/drawingml/2006/main" l="10611" t="0" r="1061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0603" y="445951"/>
            <a:ext cx="2286013" cy="2286013"/>
          </a:xfrm>
        </p:spPr>
      </p:pic>
      <p:sp>
        <p:nvSpPr>
          <p:cNvPr id="21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2B55F835-7F6F-45C1-91D9-ABA0E733B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12CE4154-C8A3-4513-A229-434795BB4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3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EAB0B76A-F0D7-41BE-9089-3F4932A6A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4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8627CCD-C91A-4487-8A9D-E16017D39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 橱柜测量</a:t>
            </a:r>
          </a:p>
        </p:txBody>
      </p:sp>
      <p:sp>
        <p:nvSpPr>
          <p:cNvPr id="25" name="Footer line">
            <a:extLst xmlns:a="http://schemas.openxmlformats.org/drawingml/2006/main">
              <a:ext uri="{FF2B5EF4-FFF2-40B4-BE49-F238E27FC236}">
                <a16:creationId xmlns:a16="http://schemas.microsoft.com/office/drawing/2014/main" id="{B1F3F9C7-354C-4FB0-9697-5B66604FD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Page number">
            <a:extLst xmlns:a="http://schemas.openxmlformats.org/drawingml/2006/main">
              <a:ext uri="{FF2B5EF4-FFF2-40B4-BE49-F238E27FC236}">
                <a16:creationId xmlns:a16="http://schemas.microsoft.com/office/drawing/2014/main" id="{24A66C0F-1ADE-4286-807C-CE0894897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49</a:t>
            </a:r>
          </a:p>
        </p:txBody>
      </p:sp>
    </p:spTree>
    <p:extLst>
      <p:ext uri="{BB962C8B-B14F-4D97-AF65-F5344CB8AC3E}">
        <p14:creationId xmlns:p14="http://schemas.microsoft.com/office/powerpoint/2010/main" val="42673617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9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f7c8f7462040b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52450" y="1230630"/>
            <a:ext cx="5208905" cy="4454525"/>
          </a:xfrm>
          <a:prstGeom xmlns:a="http://schemas.openxmlformats.org/drawingml/2006/main" prst="rect">
            <a:avLst/>
          </a:prstGeom>
        </p:spPr>
      </p:pic>
      <p:pic>
        <p:nvPicPr>
          <p:cNvPr id="30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c1d421aba541c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22390" y="1367790"/>
            <a:ext cx="5234305" cy="4326890"/>
          </a:xfrm>
          <a:prstGeom xmlns:a="http://schemas.openxmlformats.org/drawingml/2006/main" prst="rect">
            <a:avLst/>
          </a:prstGeom>
        </p:spPr>
      </p:pic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B28D90E4-329F-4A5E-A7FC-2510C71D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sp>
        <p:nvSpPr>
          <p:cNvPr id="20" name="文本框 19">
            <a:extLst xmlns:a="http://schemas.openxmlformats.org/drawingml/2006/main">
              <a:ext uri="{FF2B5EF4-FFF2-40B4-BE49-F238E27FC236}">
                <a16:creationId xmlns:a16="http://schemas.microsoft.com/office/drawing/2014/main" id="{33962FB6-7DF8-4F6F-BA87-95B239488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73200" y="5618480"/>
            <a:ext cx="291528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共用中立板</a:t>
            </a:r>
            <a:r>
              <a:t>结构</a:t>
            </a: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0DDF4225-F3CE-47AA-957D-B1B70978F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48575" y="5618480"/>
            <a:ext cx="291528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整</a:t>
            </a:r>
            <a:r>
              <a:t>顶底板结构</a:t>
            </a: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EAF7CDA0-B7C4-403C-AABE-E9D0DF5AA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675" y="6091555"/>
            <a:ext cx="291528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注：吊柜</a:t>
            </a:r>
            <a:r>
              <a:rPr>
                <a:solidFill>
                  <a:srgbClr val="C00000"/>
                </a:solidFill>
              </a:rPr>
              <a:t>慎用</a:t>
            </a:r>
          </a:p>
        </p:txBody>
      </p:sp>
      <p:sp>
        <p:nvSpPr>
          <p:cNvPr id="8" name="文本框 7">
            <a:extLst xmlns:a="http://schemas.openxmlformats.org/drawingml/2006/main">
              <a:ext uri="{FF2B5EF4-FFF2-40B4-BE49-F238E27FC236}">
                <a16:creationId xmlns:a16="http://schemas.microsoft.com/office/drawing/2014/main" id="{9BE2CECA-1CFB-42FB-8308-B78A2893D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6091555"/>
            <a:ext cx="291528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注：宽度不超过</a:t>
            </a:r>
            <a:r>
              <a:rPr>
                <a:solidFill>
                  <a:srgbClr val="C00000"/>
                </a:solidFill>
              </a:rPr>
              <a:t>2400</a:t>
            </a:r>
          </a:p>
        </p:txBody>
      </p:sp>
      <p:sp>
        <p:nvSpPr>
          <p:cNvPr id="23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31692A58-729E-44A1-9BEC-B17082AC7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7BFF8A30-E711-45D8-B0C6-6A4912E87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5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10C079ED-A620-4160-B2C9-C5E105C5B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6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94AE623-652F-4D5C-8108-2A036FBF3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27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8FF8403-F6FB-4E53-8E33-F6FD97BB2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Page number">
            <a:extLst xmlns:a="http://schemas.openxmlformats.org/drawingml/2006/main">
              <a:ext uri="{FF2B5EF4-FFF2-40B4-BE49-F238E27FC236}">
                <a16:creationId xmlns:a16="http://schemas.microsoft.com/office/drawing/2014/main" id="{CDDEC702-8E0B-41BF-8092-B5D3FB13E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1911605662"/>
      </p:ext>
    </p:extLst>
  </p:cSld>
</p:sld>
</file>

<file path=ppt/slides/slide5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直接连接符 15">
            <a:extLst xmlns:a="http://schemas.openxmlformats.org/drawingml/2006/main">
              <a:ext uri="{FF2B5EF4-FFF2-40B4-BE49-F238E27FC236}">
                <a16:creationId xmlns:a16="http://schemas.microsoft.com/office/drawing/2014/main" id="{039E513E-81C1-4BA0-B891-8A590A009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3535" y="2085203"/>
            <a:ext cx="7924864" cy="0"/>
          </a:xfrm>
          <a:prstGeom xmlns:a="http://schemas.openxmlformats.org/drawingml/2006/main" prst="line">
            <a:avLst/>
          </a:prstGeom>
          <a:ln xmlns:a="http://schemas.openxmlformats.org/drawingml/2006/main" w="25400">
            <a:solidFill>
              <a:schemeClr val="bg1">
                <a:lumMod val="50000"/>
              </a:schemeClr>
            </a:solidFill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sp>
      <p:sp>
        <p:nvSpPr>
          <p:cNvPr id="17" name="Object 901">
            <a:extLst xmlns:a="http://schemas.openxmlformats.org/drawingml/2006/main">
              <a:ext uri="{FF2B5EF4-FFF2-40B4-BE49-F238E27FC236}">
                <a16:creationId xmlns:a16="http://schemas.microsoft.com/office/drawing/2014/main" id="{99786782-021E-42C9-B217-94EB69315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927000"/>
            <a:ext cx="7924864" cy="78930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63500" tIns="25400" rIns="63500" bIns="25400" anchor="b">
            <a:normAutofit fontScale="90000" lnSpcReduction="10000"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5065" b="1" i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cs typeface="微软雅黑"/>
              </a:rPr>
              <a:t>厨房中需要测量的尺寸</a:t>
            </a:r>
          </a:p>
        </p:txBody>
      </p:sp>
      <p:pic>
        <p:nvPicPr>
          <p:cNvPr id="27" name="图片 19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1e22dc4087e4dba"/>
          <a:srcRect xmlns:a="http://schemas.openxmlformats.org/drawingml/2006/main" l="10611" t="0" r="1061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0603" y="445951"/>
            <a:ext cx="2286013" cy="2286013"/>
          </a:xfrm>
        </p:spPr>
      </p:pic>
      <p:sp>
        <p:nvSpPr>
          <p:cNvPr id="3" name="Title 6">
            <a:extLst xmlns:a="http://schemas.openxmlformats.org/drawingml/2006/main">
              <a:ext uri="{FF2B5EF4-FFF2-40B4-BE49-F238E27FC236}">
                <a16:creationId xmlns:a16="http://schemas.microsoft.com/office/drawing/2014/main" id="{C7662810-2F6D-4BAA-AD07-7032C5307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99951"/>
            <a:ext cx="10820476" cy="299086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63500" tIns="25400" rIns="63500" bIns="25400" anchor="ctr">
            <a:norm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7、冷、热水位及下水位/水阀/管道（地排、墙排、特殊阀门、管道走向）</a:t>
            </a:r>
          </a:p>
          <a:p xmlns:a="http://schemas.openxmlformats.org/drawingml/2006/main"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8、气管（气表）位置（气管走向阀门位置）</a:t>
            </a:r>
          </a:p>
          <a:p xmlns:a="http://schemas.openxmlformats.org/drawingml/2006/main"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9、花砖/腰线位置（欧式装饰风格避让指导）</a:t>
            </a:r>
          </a:p>
          <a:p xmlns:a="http://schemas.openxmlformats.org/drawingml/2006/main"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10、门套厚度（门套厚度/深度）</a:t>
            </a:r>
          </a:p>
          <a:p xmlns:a="http://schemas.openxmlformats.org/drawingml/2006/main"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None/>
            </a:pPr>
            <a:r>
              <a:rPr sz="2100"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11、吊顶吊装高度（吊顶类型/高度/内部情况）</a:t>
            </a:r>
          </a:p>
        </p:txBody>
      </p:sp>
      <p:sp>
        <p:nvSpPr>
          <p:cNvPr id="19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D40F02C9-C2A8-4F03-A9DD-FEE6FAB2E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01EE1294-2270-48F0-8B12-D56D705D5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1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C9635100-1B67-43C3-A3CF-A9B203277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2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7229235B-1421-4DC7-8BA7-2617CB1FE8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 橱柜测量</a:t>
            </a:r>
          </a:p>
        </p:txBody>
      </p:sp>
      <p:sp>
        <p:nvSpPr>
          <p:cNvPr id="2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367BEA72-2922-4A4A-82C6-89C538B45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age number">
            <a:extLst xmlns:a="http://schemas.openxmlformats.org/drawingml/2006/main">
              <a:ext uri="{FF2B5EF4-FFF2-40B4-BE49-F238E27FC236}">
                <a16:creationId xmlns:a16="http://schemas.microsoft.com/office/drawing/2014/main" id="{95612AE0-91B3-400A-BCD9-65FA6CD20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50</a:t>
            </a:r>
          </a:p>
        </p:txBody>
      </p:sp>
    </p:spTree>
    <p:extLst>
      <p:ext uri="{BB962C8B-B14F-4D97-AF65-F5344CB8AC3E}">
        <p14:creationId xmlns:p14="http://schemas.microsoft.com/office/powerpoint/2010/main" val="403458382"/>
      </p:ext>
    </p:extLst>
  </p:cSld>
</p:sld>
</file>

<file path=ppt/slides/slide5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3AC61462-E19F-44EB-8DA6-E1F78ED49A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8479" y="992091"/>
            <a:ext cx="7386895" cy="81385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b">
            <a:normAutofit lnSpcReduction="1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  <a:r>
              <a:rPr sz="40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rPr>
              <a:t>水 位</a:t>
            </a:r>
          </a:p>
        </p:txBody>
      </p:sp>
      <p:sp>
        <p:nvSpPr>
          <p:cNvPr id="8" name="任意多边形: 形状 7">
            <a:extLst xmlns:a="http://schemas.openxmlformats.org/drawingml/2006/main">
              <a:ext uri="{FF2B5EF4-FFF2-40B4-BE49-F238E27FC236}">
                <a16:creationId xmlns:a16="http://schemas.microsoft.com/office/drawing/2014/main" id="{E6EC4E8D-67D9-4FDC-B962-C8B9E6268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73283" y="5893071"/>
            <a:ext cx="1116567" cy="968113"/>
          </a:xfrm>
          <a:custGeom xmlns:a="http://schemas.openxmlformats.org/drawingml/2006/main">
            <a:gdLst>
              <a:gd name="connsiteX0" fmla="*/ 0 w 1116566"/>
              <a:gd name="connsiteY0" fmla="*/ 968113 h 968113"/>
              <a:gd name="connsiteX1" fmla="*/ 1116566 w 1116566"/>
              <a:gd name="connsiteY1" fmla="*/ 968113 h 968113"/>
              <a:gd name="connsiteX2" fmla="*/ 1116566 w 1116566"/>
              <a:gd name="connsiteY2" fmla="*/ 0 h 968113"/>
            </a:gdLst>
            <a:rect l="l" t="t" r="r" b="b"/>
            <a:pathLst>
              <a:path w="1116566" h="968113">
                <a:moveTo>
                  <a:pt x="0" y="968113"/>
                </a:moveTo>
                <a:lnTo>
                  <a:pt x="1116566" y="968113"/>
                </a:lnTo>
                <a:lnTo>
                  <a:pt x="1116566" y="0"/>
                </a:lnTo>
                <a:close/>
              </a:path>
            </a:pathLst>
          </a:custGeom>
          <a:solidFill xmlns:a="http://schemas.openxmlformats.org/drawingml/2006/main">
            <a:schemeClr val="accent3"/>
          </a:solidFill>
          <a:ln xmlns:a="http://schemas.openxmlformats.org/drawingml/2006/main" w="634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/>
        </p:txBody>
      </p:sp>
      <p:sp>
        <p:nvSpPr>
          <p:cNvPr id="14" name="文本框 13">
            <a:extLst xmlns:a="http://schemas.openxmlformats.org/drawingml/2006/main">
              <a:ext uri="{FF2B5EF4-FFF2-40B4-BE49-F238E27FC236}">
                <a16:creationId xmlns:a16="http://schemas.microsoft.com/office/drawing/2014/main" id="{E970DB28-83E3-479C-9128-97A6F4A20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2551" y="2189980"/>
            <a:ext cx="7386895" cy="2954947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square">
            <a:noAutofit/>
          </a:bodyPr>
          <a:lstStyle xmlns:a="http://schemas.openxmlformats.org/drawingml/2006/main"/>
          <a:p xmlns:a="http://schemas.openxmlformats.org/drawingml/2006/main">
            <a:pPr marL="0" lvl="1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/>
              <a:t>◆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水盆进水位（热、冷）</a:t>
            </a:r>
          </a:p>
          <a:p xmlns:a="http://schemas.openxmlformats.org/drawingml/2006/main">
            <a:pPr marL="0" lvl="1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     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离地高度500mm-550mm</a:t>
            </a:r>
          </a:p>
          <a:p xmlns:a="http://schemas.openxmlformats.org/drawingml/2006/main">
            <a:pPr marL="0" lvl="1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     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定位水盆柜正后方</a:t>
            </a:r>
          </a:p>
          <a:p xmlns:a="http://schemas.openxmlformats.org/drawingml/2006/main">
            <a:pPr lvl="0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/>
              <a:t>◆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净水器进水位（一般为水盆进水位）</a:t>
            </a:r>
          </a:p>
          <a:p xmlns:a="http://schemas.openxmlformats.org/drawingml/2006/main">
            <a:pPr lvl="0" indent="0" algn="l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accent1"/>
              </a:buClr>
              <a:buSzPct val="100000"/>
              <a:buFont typeface="Wingdings"/>
              <a:buNone/>
            </a:pPr>
            <a:r>
              <a:rPr sz="2400"/>
              <a:t>◆</a:t>
            </a:r>
            <a:r>
              <a:rPr sz="2400"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冰箱进水位（特殊冰箱）</a:t>
            </a:r>
          </a:p>
        </p:txBody>
      </p:sp>
      <p:sp>
        <p:nvSpPr>
          <p:cNvPr id="11" name="任意多边形: 形状 10">
            <a:extLst xmlns:a="http://schemas.openxmlformats.org/drawingml/2006/main">
              <a:ext uri="{FF2B5EF4-FFF2-40B4-BE49-F238E27FC236}">
                <a16:creationId xmlns:a16="http://schemas.microsoft.com/office/drawing/2014/main" id="{9A7C20CF-8DA9-4BEC-9EC3-1387EFBCB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781" y="0"/>
            <a:ext cx="994611" cy="6858001"/>
          </a:xfrm>
          <a:custGeom xmlns:a="http://schemas.openxmlformats.org/drawingml/2006/main">
            <a:gdLst>
              <a:gd name="connsiteX0" fmla="*/ 0 w 1634832"/>
              <a:gd name="connsiteY0" fmla="*/ 0 h 6858001"/>
              <a:gd name="connsiteX1" fmla="*/ 261030 w 1634832"/>
              <a:gd name="connsiteY1" fmla="*/ 0 h 6858001"/>
              <a:gd name="connsiteX2" fmla="*/ 1634832 w 1634832"/>
              <a:gd name="connsiteY2" fmla="*/ 6858001 h 6858001"/>
              <a:gd name="connsiteX3" fmla="*/ 0 w 1634832"/>
              <a:gd name="connsiteY3" fmla="*/ 6858001 h 6858001"/>
            </a:gdLst>
            <a:rect l="l" t="t" r="r" b="b"/>
            <a:pathLst>
              <a:path w="1634832" h="6858001">
                <a:moveTo>
                  <a:pt x="0" y="0"/>
                </a:moveTo>
                <a:lnTo>
                  <a:pt x="261030" y="0"/>
                </a:lnTo>
                <a:lnTo>
                  <a:pt x="1634832" y="6858001"/>
                </a:lnTo>
                <a:lnTo>
                  <a:pt x="0" y="6858001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algn="ctr">
              <a:buNone/>
            </a:pPr>
          </a:p>
        </p:txBody>
      </p:sp>
      <p:sp>
        <p:nvSpPr>
          <p:cNvPr id="12" name="任意多边形: 形状 11">
            <a:extLst xmlns:a="http://schemas.openxmlformats.org/drawingml/2006/main">
              <a:ext uri="{FF2B5EF4-FFF2-40B4-BE49-F238E27FC236}">
                <a16:creationId xmlns:a16="http://schemas.microsoft.com/office/drawing/2014/main" id="{00E28A15-1EB0-428D-BC2E-4CCE98950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597" y="0"/>
            <a:ext cx="994611" cy="6858001"/>
          </a:xfrm>
          <a:custGeom xmlns:a="http://schemas.openxmlformats.org/drawingml/2006/main">
            <a:gdLst>
              <a:gd name="connsiteX0" fmla="*/ 0 w 1634832"/>
              <a:gd name="connsiteY0" fmla="*/ 0 h 6858001"/>
              <a:gd name="connsiteX1" fmla="*/ 261030 w 1634832"/>
              <a:gd name="connsiteY1" fmla="*/ 0 h 6858001"/>
              <a:gd name="connsiteX2" fmla="*/ 1634832 w 1634832"/>
              <a:gd name="connsiteY2" fmla="*/ 6858001 h 6858001"/>
              <a:gd name="connsiteX3" fmla="*/ 0 w 1634832"/>
              <a:gd name="connsiteY3" fmla="*/ 6858001 h 6858001"/>
            </a:gdLst>
            <a:rect l="l" t="t" r="r" b="b"/>
            <a:pathLst>
              <a:path w="1634832" h="6858001">
                <a:moveTo>
                  <a:pt x="0" y="0"/>
                </a:moveTo>
                <a:lnTo>
                  <a:pt x="261030" y="0"/>
                </a:lnTo>
                <a:lnTo>
                  <a:pt x="1634832" y="6858001"/>
                </a:lnTo>
                <a:lnTo>
                  <a:pt x="0" y="6858001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6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algn="ctr">
              <a:buNone/>
            </a:pPr>
          </a:p>
        </p:txBody>
      </p:sp>
      <p:sp>
        <p:nvSpPr>
          <p:cNvPr id="13" name="直角三角形 12">
            <a:extLst xmlns:a="http://schemas.openxmlformats.org/drawingml/2006/main">
              <a:ext uri="{FF2B5EF4-FFF2-40B4-BE49-F238E27FC236}">
                <a16:creationId xmlns:a16="http://schemas.microsoft.com/office/drawing/2014/main" id="{191D03B2-7663-45A8-942C-8D1266C27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-600" y="5516409"/>
            <a:ext cx="12193200" cy="1341592"/>
          </a:xfrm>
          <a:prstGeom xmlns:a="http://schemas.openxmlformats.org/drawingml/2006/main" prst="rtTriangle">
            <a:avLst/>
          </a:prstGeom>
          <a:solidFill xmlns:a="http://schemas.openxmlformats.org/drawingml/2006/main">
            <a:schemeClr val="tx1">
              <a:lumMod val="50000"/>
              <a:lumOff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algn="ctr">
              <a:buNone/>
            </a:pPr>
          </a:p>
        </p:txBody>
      </p:sp>
      <p:sp>
        <p:nvSpPr>
          <p:cNvPr id="15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BF394EA4-AB9A-4C0E-91F3-6E609C6AF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2A91E2CD-A7CA-42B4-87EF-F3A31FC95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7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201C5BE8-A79A-4E89-A697-3777A173A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84C239D-6DA5-48AF-B8F9-D0F621AEE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 橱柜测量</a:t>
            </a:r>
          </a:p>
        </p:txBody>
      </p:sp>
      <p:sp>
        <p:nvSpPr>
          <p:cNvPr id="19" name="Footer line">
            <a:extLst xmlns:a="http://schemas.openxmlformats.org/drawingml/2006/main">
              <a:ext uri="{FF2B5EF4-FFF2-40B4-BE49-F238E27FC236}">
                <a16:creationId xmlns:a16="http://schemas.microsoft.com/office/drawing/2014/main" id="{7E01AECA-A3C3-4C79-8E50-B7360D3DAF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368DC953-2F7F-4093-BDD7-76451ACC5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51</a:t>
            </a:r>
          </a:p>
        </p:txBody>
      </p:sp>
    </p:spTree>
    <p:extLst>
      <p:ext uri="{BB962C8B-B14F-4D97-AF65-F5344CB8AC3E}">
        <p14:creationId xmlns:p14="http://schemas.microsoft.com/office/powerpoint/2010/main" val="1744114636"/>
      </p:ext>
    </p:extLst>
  </p:cSld>
</p:sld>
</file>

<file path=ppt/slides/slide5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Title 6">
            <a:extLst xmlns:a="http://schemas.openxmlformats.org/drawingml/2006/main">
              <a:ext uri="{FF2B5EF4-FFF2-40B4-BE49-F238E27FC236}">
                <a16:creationId xmlns:a16="http://schemas.microsoft.com/office/drawing/2014/main" id="{43F4213E-BA99-4141-82C2-0D17372C1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5525" y="1889760"/>
            <a:ext cx="10318115" cy="3736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63500" tIns="25400" rIns="63500" bIns="25400" anchor="ctr"/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烟机电源（离地2100mm-2200mm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左右为烟机正上方）</a:t>
            </a:r>
          </a:p>
          <a:p xmlns:a="http://schemas.openxmlformats.org/drawingml/2006/main"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灶具备用电源（离地500mm-550mm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左右为灶具正下方）</a:t>
            </a:r>
          </a:p>
          <a:p xmlns:a="http://schemas.openxmlformats.org/drawingml/2006/main"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冰箱电源（离地500mm、1200mm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左右为冰箱正后方）</a:t>
            </a:r>
          </a:p>
          <a:p xmlns:a="http://schemas.openxmlformats.org/drawingml/2006/main">
            <a:pPr lvl="0" indent="0" algn="l">
              <a:lnSpc>
                <a:spcPct val="14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净水器电源（一般在水盆柜内，离地500mm-550mm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左右为水盆柜内）</a:t>
            </a:r>
          </a:p>
          <a:p xmlns:a="http://schemas.openxmlformats.org/drawingml/2006/main"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嵌入式消毒柜电源（离地500mm-550mm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左右为消毒柜正后方）</a:t>
            </a:r>
          </a:p>
          <a:p xmlns:a="http://schemas.openxmlformats.org/drawingml/2006/main"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洗碗机电源（离地500mm-550mm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左右为旁边柜体正后方）</a:t>
            </a:r>
          </a:p>
          <a:p xmlns:a="http://schemas.openxmlformats.org/drawingml/2006/main"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集成灶电源（离地500mm-550mm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，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最好与烟管在同一方向）</a:t>
            </a:r>
          </a:p>
          <a:p xmlns:a="http://schemas.openxmlformats.org/drawingml/2006/main">
            <a:pPr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+mn-ea"/>
              <a:buNone/>
            </a:pPr>
            <a:r>
              <a:rPr sz="2000"/>
              <a:t>◆</a:t>
            </a:r>
            <a:r>
              <a:rPr sz="200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latin typeface="微软雅黑"/>
                <a:ea typeface="微软雅黑"/>
                <a:cs typeface="微软雅黑"/>
              </a:rPr>
              <a:t>备用电源（离地1200mm，左右为空台面正上方）微波炉、榨汁机、电饭煲等</a:t>
            </a: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FFCBE6ED-3349-4E4E-9AFB-2E15D2269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8479" y="992091"/>
            <a:ext cx="7386895" cy="813853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b">
            <a:normAutofit lnSpcReduction="1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  <a:r>
              <a:rPr sz="4000" b="1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ea typeface="Arial"/>
                <a:cs typeface="Arial"/>
              </a:rPr>
              <a:t>电 位</a:t>
            </a:r>
          </a:p>
        </p:txBody>
      </p:sp>
      <p:sp>
        <p:nvSpPr>
          <p:cNvPr id="11" name="任意多边形: 形状 10">
            <a:extLst xmlns:a="http://schemas.openxmlformats.org/drawingml/2006/main">
              <a:ext uri="{FF2B5EF4-FFF2-40B4-BE49-F238E27FC236}">
                <a16:creationId xmlns:a16="http://schemas.microsoft.com/office/drawing/2014/main" id="{838E4C55-DB43-4C00-85E6-0B3281D4E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3781" y="0"/>
            <a:ext cx="994611" cy="6858001"/>
          </a:xfrm>
          <a:custGeom xmlns:a="http://schemas.openxmlformats.org/drawingml/2006/main">
            <a:gdLst>
              <a:gd name="connsiteX0" fmla="*/ 0 w 1634832"/>
              <a:gd name="connsiteY0" fmla="*/ 0 h 6858001"/>
              <a:gd name="connsiteX1" fmla="*/ 261030 w 1634832"/>
              <a:gd name="connsiteY1" fmla="*/ 0 h 6858001"/>
              <a:gd name="connsiteX2" fmla="*/ 1634832 w 1634832"/>
              <a:gd name="connsiteY2" fmla="*/ 6858001 h 6858001"/>
              <a:gd name="connsiteX3" fmla="*/ 0 w 1634832"/>
              <a:gd name="connsiteY3" fmla="*/ 6858001 h 6858001"/>
            </a:gdLst>
            <a:rect l="l" t="t" r="r" b="b"/>
            <a:pathLst>
              <a:path w="1634832" h="6858001">
                <a:moveTo>
                  <a:pt x="0" y="0"/>
                </a:moveTo>
                <a:lnTo>
                  <a:pt x="261030" y="0"/>
                </a:lnTo>
                <a:lnTo>
                  <a:pt x="1634832" y="6858001"/>
                </a:lnTo>
                <a:lnTo>
                  <a:pt x="0" y="6858001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8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algn="ctr">
              <a:buNone/>
            </a:pPr>
          </a:p>
        </p:txBody>
      </p:sp>
      <p:sp>
        <p:nvSpPr>
          <p:cNvPr id="12" name="任意多边形: 形状 11">
            <a:extLst xmlns:a="http://schemas.openxmlformats.org/drawingml/2006/main">
              <a:ext uri="{FF2B5EF4-FFF2-40B4-BE49-F238E27FC236}">
                <a16:creationId xmlns:a16="http://schemas.microsoft.com/office/drawing/2014/main" id="{4C00A850-CEFA-4948-90D7-BBA2C4453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-597" y="0"/>
            <a:ext cx="994611" cy="6858001"/>
          </a:xfrm>
          <a:custGeom xmlns:a="http://schemas.openxmlformats.org/drawingml/2006/main">
            <a:gdLst>
              <a:gd name="connsiteX0" fmla="*/ 0 w 1634832"/>
              <a:gd name="connsiteY0" fmla="*/ 0 h 6858001"/>
              <a:gd name="connsiteX1" fmla="*/ 261030 w 1634832"/>
              <a:gd name="connsiteY1" fmla="*/ 0 h 6858001"/>
              <a:gd name="connsiteX2" fmla="*/ 1634832 w 1634832"/>
              <a:gd name="connsiteY2" fmla="*/ 6858001 h 6858001"/>
              <a:gd name="connsiteX3" fmla="*/ 0 w 1634832"/>
              <a:gd name="connsiteY3" fmla="*/ 6858001 h 6858001"/>
            </a:gdLst>
            <a:rect l="l" t="t" r="r" b="b"/>
            <a:pathLst>
              <a:path w="1634832" h="6858001">
                <a:moveTo>
                  <a:pt x="0" y="0"/>
                </a:moveTo>
                <a:lnTo>
                  <a:pt x="261030" y="0"/>
                </a:lnTo>
                <a:lnTo>
                  <a:pt x="1634832" y="6858001"/>
                </a:lnTo>
                <a:lnTo>
                  <a:pt x="0" y="6858001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6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algn="ctr">
              <a:buNone/>
            </a:pPr>
          </a:p>
        </p:txBody>
      </p:sp>
      <p:sp>
        <p:nvSpPr>
          <p:cNvPr id="13" name="直角三角形 12">
            <a:extLst xmlns:a="http://schemas.openxmlformats.org/drawingml/2006/main">
              <a:ext uri="{FF2B5EF4-FFF2-40B4-BE49-F238E27FC236}">
                <a16:creationId xmlns:a16="http://schemas.microsoft.com/office/drawing/2014/main" id="{2EAEE2E0-7771-4C40-9347-DB367A2C3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flipH="1">
            <a:off x="35" y="5516409"/>
            <a:ext cx="12193200" cy="1341592"/>
          </a:xfrm>
          <a:prstGeom xmlns:a="http://schemas.openxmlformats.org/drawingml/2006/main" prst="rtTriangle">
            <a:avLst/>
          </a:prstGeom>
          <a:solidFill xmlns:a="http://schemas.openxmlformats.org/drawingml/2006/main">
            <a:schemeClr val="tx1">
              <a:lumMod val="50000"/>
              <a:lumOff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sz="1800"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algn="ctr">
              <a:buNone/>
            </a:pPr>
          </a:p>
        </p:txBody>
      </p:sp>
      <p:sp>
        <p:nvSpPr>
          <p:cNvPr id="2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F6F28A73-CBBC-467C-9519-11870A8EC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DD88048E-F6EC-455C-9732-8CD423075C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07FEA70F-9C2A-4AE2-8AB8-B5636742A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2A6C1E7-8DB1-418E-85F9-27064959D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 橱柜测量</a:t>
            </a:r>
          </a:p>
        </p:txBody>
      </p:sp>
      <p:sp>
        <p:nvSpPr>
          <p:cNvPr id="3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2304DD22-DF0A-411C-BD5B-4CF387A456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07571A9D-DA07-4AB3-AD68-E085E5162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52</a:t>
            </a:r>
          </a:p>
        </p:txBody>
      </p:sp>
    </p:spTree>
    <p:extLst>
      <p:ext uri="{BB962C8B-B14F-4D97-AF65-F5344CB8AC3E}">
        <p14:creationId xmlns:p14="http://schemas.microsoft.com/office/powerpoint/2010/main" val="318396889"/>
      </p:ext>
    </p:extLst>
  </p:cSld>
</p:sld>
</file>

<file path=ppt/slides/slide5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9ae3112f7742f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96310" y="278765"/>
            <a:ext cx="8498840" cy="6299835"/>
          </a:xfrm>
          <a:prstGeom xmlns:a="http://schemas.openxmlformats.org/drawingml/2006/main" prst="rect">
            <a:avLst/>
          </a:prstGeom>
        </p:spPr>
      </p:pic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1E00EE31-9FE2-4DE8-AD13-88F5E296F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" y="725805"/>
            <a:ext cx="3004185" cy="54057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1.</a:t>
            </a:r>
            <a:r>
              <a:rPr>
                <a:latin typeface="微软雅黑"/>
                <a:ea typeface="微软雅黑"/>
                <a:cs typeface="微软雅黑"/>
              </a:rPr>
              <a:t>画出整个房间的平面图，并量好墙体之间的宽度，确定烟机，灶具，水</a:t>
            </a:r>
            <a:r>
              <a:rPr>
                <a:latin typeface="微软雅黑"/>
                <a:ea typeface="微软雅黑"/>
                <a:cs typeface="微软雅黑"/>
              </a:rPr>
              <a:t>槽的位置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2.</a:t>
            </a:r>
            <a:r>
              <a:rPr>
                <a:latin typeface="微软雅黑"/>
                <a:ea typeface="微软雅黑"/>
                <a:cs typeface="微软雅黑"/>
              </a:rPr>
              <a:t>了解客户对电器的需求：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烟机和灶，还是集成灶？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水盆：单盆，双盆还是洗碗机?</a:t>
            </a:r>
            <a:r>
              <a:rPr>
                <a:latin typeface="微软雅黑"/>
                <a:ea typeface="微软雅黑"/>
                <a:cs typeface="微软雅黑"/>
              </a:rPr>
              <a:t>台上盆</a:t>
            </a:r>
            <a:r>
              <a:rPr>
                <a:latin typeface="微软雅黑"/>
                <a:ea typeface="微软雅黑"/>
                <a:cs typeface="微软雅黑"/>
              </a:rPr>
              <a:t>/</a:t>
            </a:r>
            <a:r>
              <a:rPr>
                <a:latin typeface="微软雅黑"/>
                <a:ea typeface="微软雅黑"/>
                <a:cs typeface="微软雅黑"/>
              </a:rPr>
              <a:t>台中</a:t>
            </a:r>
            <a:r>
              <a:rPr>
                <a:latin typeface="微软雅黑"/>
                <a:ea typeface="微软雅黑"/>
                <a:cs typeface="微软雅黑"/>
              </a:rPr>
              <a:t>/</a:t>
            </a:r>
            <a:r>
              <a:rPr>
                <a:latin typeface="微软雅黑"/>
                <a:ea typeface="微软雅黑"/>
                <a:cs typeface="微软雅黑"/>
              </a:rPr>
              <a:t>台下盆？</a:t>
            </a:r>
            <a:r>
              <a:rPr>
                <a:latin typeface="微软雅黑"/>
                <a:ea typeface="微软雅黑"/>
                <a:cs typeface="微软雅黑"/>
              </a:rPr>
              <a:t>净水器？垃圾处理器？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是否需要消毒柜，蒸烤箱，微波炉，电磁炉?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  <a:r>
              <a:rPr>
                <a:latin typeface="微软雅黑"/>
                <a:ea typeface="微软雅黑"/>
                <a:cs typeface="微软雅黑"/>
              </a:rPr>
              <a:t>厨房是否有冰箱？</a:t>
            </a: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  <a:p xmlns:a="http://schemas.openxmlformats.org/drawingml/2006/main">
            <a:pPr>
              <a:lnSpc>
                <a:spcPct val="120000"/>
              </a:lnSpc>
              <a:buNone/>
            </a:pPr>
          </a:p>
        </p:txBody>
      </p:sp>
      <p:sp>
        <p:nvSpPr>
          <p:cNvPr id="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664342C3-84C4-4ABB-9E01-AB16F4E82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42E80AF2-84A2-41C6-8428-3E9E1D159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63D2F3DD-73DC-41F8-9421-97F746DBA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F5F9618-1547-45A3-AC1B-71BE0F03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 橱柜测量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BFBE353-ECAF-4241-96E1-BEDACD204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1ECF8AAE-A63A-43BD-A0EA-14404DEDD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53</a:t>
            </a:r>
          </a:p>
        </p:txBody>
      </p:sp>
    </p:spTree>
    <p:extLst>
      <p:ext uri="{BB962C8B-B14F-4D97-AF65-F5344CB8AC3E}">
        <p14:creationId xmlns:p14="http://schemas.microsoft.com/office/powerpoint/2010/main" val="1972249088"/>
      </p:ext>
    </p:extLst>
  </p:cSld>
</p:sld>
</file>

<file path=ppt/slides/slide5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9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a182e87a9f478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35965" y="240030"/>
            <a:ext cx="4585335" cy="6102985"/>
          </a:xfrm>
          <a:prstGeom xmlns:a="http://schemas.openxmlformats.org/drawingml/2006/main" prst="rect">
            <a:avLst/>
          </a:prstGeom>
        </p:spPr>
      </p:pic>
      <p:pic>
        <p:nvPicPr>
          <p:cNvPr id="10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b9120e1215460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71945" y="240030"/>
            <a:ext cx="4389120" cy="6083300"/>
          </a:xfrm>
          <a:prstGeom xmlns:a="http://schemas.openxmlformats.org/drawingml/2006/main" prst="rect">
            <a:avLst/>
          </a:prstGeom>
        </p:spPr>
      </p:pic>
      <p:sp>
        <p:nvSpPr>
          <p:cNvPr id="3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960FA3D4-87E7-445C-A271-2879F5425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BB91CD31-F716-4838-872F-745AEE29F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5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94E89D75-597D-49E5-8DD2-287687EB3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6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26D5F8F-078E-4680-A802-7B57F23FB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 橱柜测量</a:t>
            </a:r>
          </a:p>
        </p:txBody>
      </p:sp>
      <p:sp>
        <p:nvSpPr>
          <p:cNvPr id="7" name="Footer line">
            <a:extLst xmlns:a="http://schemas.openxmlformats.org/drawingml/2006/main">
              <a:ext uri="{FF2B5EF4-FFF2-40B4-BE49-F238E27FC236}">
                <a16:creationId xmlns:a16="http://schemas.microsoft.com/office/drawing/2014/main" id="{02804596-A31C-4490-B6AA-5AC11036C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Page number">
            <a:extLst xmlns:a="http://schemas.openxmlformats.org/drawingml/2006/main">
              <a:ext uri="{FF2B5EF4-FFF2-40B4-BE49-F238E27FC236}">
                <a16:creationId xmlns:a16="http://schemas.microsoft.com/office/drawing/2014/main" id="{8C35482C-CFDE-4F3F-AA89-B9D883411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54</a:t>
            </a:r>
          </a:p>
        </p:txBody>
      </p:sp>
    </p:spTree>
    <p:extLst>
      <p:ext uri="{BB962C8B-B14F-4D97-AF65-F5344CB8AC3E}">
        <p14:creationId xmlns:p14="http://schemas.microsoft.com/office/powerpoint/2010/main" val="1705557252"/>
      </p:ext>
    </p:extLst>
  </p:cSld>
</p:sld>
</file>

<file path=ppt/slides/slide5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3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d85e528cd8a424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260167" y="260773"/>
            <a:ext cx="4694767" cy="3721100"/>
          </a:xfrm>
          <a:prstGeom xmlns:a="http://schemas.openxmlformats.org/drawingml/2006/main" prst="rect">
            <a:avLst/>
          </a:prstGeom>
        </p:spPr>
      </p:pic>
      <p:pic>
        <p:nvPicPr>
          <p:cNvPr id="14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df0a72b928e4dd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43087" y="164253"/>
            <a:ext cx="7145867" cy="5790353"/>
          </a:xfrm>
          <a:prstGeom xmlns:a="http://schemas.openxmlformats.org/drawingml/2006/main" prst="rect">
            <a:avLst/>
          </a:prstGeom>
        </p:spPr>
      </p:pic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D00593E9-0DA2-441A-B26F-515A8AC08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1880" y="4450927"/>
            <a:ext cx="4588087" cy="15684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r>
              <a:rPr sz="2400"/>
              <a:t>科技发展，电器更新快</a:t>
            </a:r>
          </a:p>
          <a:p xmlns:a="http://schemas.openxmlformats.org/drawingml/2006/main">
            <a:r>
              <a:rPr sz="2400"/>
              <a:t>一定要跟客户确认电器型号、</a:t>
            </a:r>
          </a:p>
          <a:p xmlns:a="http://schemas.openxmlformats.org/drawingml/2006/main">
            <a:r>
              <a:rPr sz="2400"/>
              <a:t>安装要求等</a:t>
            </a:r>
          </a:p>
          <a:p xmlns:a="http://schemas.openxmlformats.org/drawingml/2006/main"/>
        </p:txBody>
      </p:sp>
      <p:sp>
        <p:nvSpPr>
          <p:cNvPr id="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0A83DF04-71D9-405E-9090-2A1C7E631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C7C2ECB0-9588-4920-B169-54247D501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038C2595-70AE-4640-8BAF-28386F2D8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A5959868-8736-4486-8659-729811BEA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 橱柜测量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1FAFA849-AD48-405B-B114-EB3088058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51F37329-C6C0-4CDE-9EF2-63F4C125C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55</a:t>
            </a:r>
          </a:p>
        </p:txBody>
      </p:sp>
    </p:spTree>
    <p:extLst>
      <p:ext uri="{BB962C8B-B14F-4D97-AF65-F5344CB8AC3E}">
        <p14:creationId xmlns:p14="http://schemas.microsoft.com/office/powerpoint/2010/main" val="1644618979"/>
      </p:ext>
    </p:extLst>
  </p:cSld>
</p:sld>
</file>

<file path=ppt/slides/slide5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251E0B4D-E2E5-4D53-8FA8-9996DF8A5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4127" y="1508760"/>
            <a:ext cx="7924800" cy="3225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测量完毕后，了解其装修风格，以便向客户推荐适合的产品</a:t>
            </a:r>
          </a:p>
        </p:txBody>
      </p:sp>
      <p:sp>
        <p:nvSpPr>
          <p:cNvPr id="6" name="文本框 5">
            <a:extLst xmlns:a="http://schemas.openxmlformats.org/drawingml/2006/main">
              <a:ext uri="{FF2B5EF4-FFF2-40B4-BE49-F238E27FC236}">
                <a16:creationId xmlns:a16="http://schemas.microsoft.com/office/drawing/2014/main" id="{A6F8929A-4AA0-4070-B9B0-280A5D80F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993" y="2568363"/>
            <a:ext cx="5193665" cy="335978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 lIns="0" tIns="0" rIns="0" bIns="0">
            <a:sp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了解客户对电器的需求：</a:t>
            </a:r>
          </a:p>
          <a:p xmlns:a="http://schemas.openxmlformats.org/drawingml/2006/main"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烟机和灶，还是集成灶？</a:t>
            </a:r>
          </a:p>
          <a:p xmlns:a="http://schemas.openxmlformats.org/drawingml/2006/main"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水盆：单盆，双盆还是洗碗机?</a:t>
            </a:r>
          </a:p>
          <a:p xmlns:a="http://schemas.openxmlformats.org/drawingml/2006/main"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台上盆/台中/台下盆？</a:t>
            </a:r>
          </a:p>
          <a:p xmlns:a="http://schemas.openxmlformats.org/drawingml/2006/main"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净水器？垃圾处理器？</a:t>
            </a:r>
          </a:p>
          <a:p xmlns:a="http://schemas.openxmlformats.org/drawingml/2006/main"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是否需要消毒柜，蒸烤箱，微波炉，电磁炉?</a:t>
            </a:r>
          </a:p>
          <a:p xmlns:a="http://schemas.openxmlformats.org/drawingml/2006/main"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1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厨房是否有冰箱？</a:t>
            </a:r>
          </a:p>
          <a:p xmlns:a="http://schemas.openxmlformats.org/drawingml/2006/main"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</a:p>
        </p:txBody>
      </p:sp>
      <p:pic>
        <p:nvPicPr>
          <p:cNvPr id="24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b243fc1b3274570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</a:srgbClr>
              </a:clrTo>
            </a:clrChange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7715250" y="619125"/>
            <a:ext cx="4333875" cy="6096000"/>
          </a:xfrm>
          <a:prstGeom xmlns:a="http://schemas.openxmlformats.org/drawingml/2006/main" prst="rect">
            <a:avLst/>
          </a:prstGeom>
        </p:spPr>
      </p:pic>
      <p:sp>
        <p:nvSpPr>
          <p:cNvPr id="13" name="AutoShape 2">
            <a:extLst xmlns:a="http://schemas.openxmlformats.org/drawingml/2006/main">
              <a:ext uri="{FF2B5EF4-FFF2-40B4-BE49-F238E27FC236}">
                <a16:creationId xmlns:a16="http://schemas.microsoft.com/office/drawing/2014/main" id="{97BB2D1C-C181-4580-AD43-FBF87ACF8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989006" y="3045786"/>
            <a:ext cx="2833524" cy="984892"/>
          </a:xfrm>
          <a:prstGeom xmlns:a="http://schemas.openxmlformats.org/drawingml/2006/main" prst="roundRect">
            <a:avLst>
              <a:gd name="adj" fmla="val 16667"/>
            </a:avLst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lIns="120226" tIns="62653" rIns="120226" bIns="62653" anchor="ctr"/>
          <a:lstStyle xmlns:a="http://schemas.openxmlformats.org/drawingml/2006/main">
            <a:lvl1pPr marL="0" indent="0" algn="ctr" defTabSz="91440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>
              <a:buNone/>
            </a:pPr>
            <a:r>
              <a:rPr sz="32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了解需求</a:t>
            </a:r>
          </a:p>
        </p:txBody>
      </p:sp>
      <p:pic>
        <p:nvPicPr>
          <p:cNvPr id="26" name="图片 1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92d8434cef741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874804" y="3160646"/>
            <a:ext cx="947553" cy="755172"/>
          </a:xfrm>
          <a:prstGeom xmlns:a="http://schemas.openxmlformats.org/drawingml/2006/main" prst="rect">
            <a:avLst/>
          </a:prstGeom>
        </p:spPr>
      </p:pic>
      <p:sp>
        <p:nvSpPr>
          <p:cNvPr id="1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CAB39347-6750-4CD7-B822-89A5ACE71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488076EB-DC03-45CC-A3F3-96E68A582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A6CD9D27-01EE-4577-A28C-A056F32C7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EFEDCD5-8E41-40C7-A4FC-FA3C873AF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04  橱柜测量</a:t>
            </a:r>
          </a:p>
        </p:txBody>
      </p:sp>
      <p:sp>
        <p:nvSpPr>
          <p:cNvPr id="2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31668A7F-014F-40FA-8E1D-80858A6B4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52614431-57D9-48D1-A640-691B68968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56</a:t>
            </a:r>
          </a:p>
        </p:txBody>
      </p:sp>
    </p:spTree>
    <p:extLst>
      <p:ext uri="{BB962C8B-B14F-4D97-AF65-F5344CB8AC3E}">
        <p14:creationId xmlns:p14="http://schemas.microsoft.com/office/powerpoint/2010/main" val="1575267251"/>
      </p:ext>
    </p:extLst>
  </p:cSld>
</p:sld>
</file>

<file path=ppt/slides/slide5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fdd2a83e1748b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720091" cy="481331"/>
          </a:xfrm>
          <a:prstGeom xmlns:a="http://schemas.openxmlformats.org/drawingml/2006/main" prst="rect">
            <a:avLst/>
          </a:prstGeom>
        </p:spPr>
      </p:pic>
      <p:pic>
        <p:nvPicPr>
          <p:cNvPr id="34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762dd76935b4ad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471911" y="0"/>
            <a:ext cx="720091" cy="481331"/>
          </a:xfrm>
          <a:prstGeom xmlns:a="http://schemas.openxmlformats.org/drawingml/2006/main" prst="rect">
            <a:avLst/>
          </a:prstGeom>
        </p:spPr>
      </p:pic>
      <p:pic>
        <p:nvPicPr>
          <p:cNvPr id="35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c805ee03684f05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" y="-29"/>
            <a:ext cx="12192000" cy="6858000"/>
          </a:xfrm>
        </p:spPr>
      </p:pic>
      <p:sp>
        <p:nvSpPr>
          <p:cNvPr id="6" name="背景">
            <a:extLst xmlns:a="http://schemas.openxmlformats.org/drawingml/2006/main">
              <a:ext uri="{FF2B5EF4-FFF2-40B4-BE49-F238E27FC236}">
                <a16:creationId xmlns:a16="http://schemas.microsoft.com/office/drawing/2014/main" id="{889DFFC5-0C94-49EC-9015-5A88BFF33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0"/>
            <a:ext cx="4114800" cy="5791247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70000"/>
            </a:srgb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CE4DED3C-B5E3-42C0-AECA-05AF863BC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9" y="1524012"/>
            <a:ext cx="3505225" cy="609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b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2800" b="1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/>
            </a:r>
          </a:p>
        </p:txBody>
      </p:sp>
      <p:sp>
        <p:nvSpPr>
          <p:cNvPr id="11" name="Title 6">
            <a:extLst xmlns:a="http://schemas.openxmlformats.org/drawingml/2006/main">
              <a:ext uri="{FF2B5EF4-FFF2-40B4-BE49-F238E27FC236}">
                <a16:creationId xmlns:a16="http://schemas.microsoft.com/office/drawing/2014/main" id="{CBCE6625-461F-4E9A-8969-0E88CA752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286000"/>
            <a:ext cx="3706495" cy="242379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3175">
            <a:noFill/>
            <a:prstDash val="dash"/>
          </a:ln>
        </p:spPr>
        <p:txBody>
          <a:bodyPr xmlns:a="http://schemas.openxmlformats.org/drawingml/2006/main" wrap="square" lIns="91440" tIns="45720" rIns="91440" bIns="45720" anchor="t">
            <a:noAutofit/>
          </a:bodyPr>
          <a:lstStyle xmlns:a="http://schemas.openxmlformats.org/drawingml/2006/main">
            <a:lvl1pPr algn="l" defTabSz="913765">
              <a:lnSpc>
                <a:spcPct val="90000"/>
              </a:lnSpc>
              <a:spcBef>
                <a:spcPct val="0"/>
              </a:spcBef>
              <a:buNone/>
              <a:defRPr sz="2745" b="0" kern="1200" cap="none" spc="-49" baseline="0">
                <a:ln w="3175">
                  <a:noFill/>
                </a:ln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 marL="285750" lvl="0" indent="-285750" algn="l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Arial"/>
              <a:buChar char="•"/>
            </a:pPr>
            <a:r>
              <a:rPr sz="1735">
                <a:ln w="3175">
                  <a:noFill/>
                  <a:prstDash val="dash"/>
                </a:ln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/>
            </a:r>
          </a:p>
        </p:txBody>
      </p:sp>
      <p:sp>
        <p:nvSpPr>
          <p:cNvPr id="22" name="六边形 21">
            <a:extLst xmlns:a="http://schemas.openxmlformats.org/drawingml/2006/main">
              <a:ext uri="{FF2B5EF4-FFF2-40B4-BE49-F238E27FC236}">
                <a16:creationId xmlns:a16="http://schemas.microsoft.com/office/drawing/2014/main" id="{CC67F69A-D8CD-4475-AEE9-B3661E80C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6948170" y="1703705"/>
            <a:ext cx="5140960" cy="4678680"/>
          </a:xfrm>
          <a:prstGeom xmlns:a="http://schemas.openxmlformats.org/drawingml/2006/main" prst="hexagon">
            <a:avLst/>
          </a:prstGeom>
          <a:noFill xmlns:a="http://schemas.openxmlformats.org/drawingml/2006/main"/>
          <a:ln xmlns:a="http://schemas.openxmlformats.org/drawingml/2006/main" w="57150">
            <a:solidFill>
              <a:schemeClr val="bg1"/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rot="0" spcFirstLastPara="0" vert="horz" wrap="square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文本框 18">
            <a:extLst xmlns:a="http://schemas.openxmlformats.org/drawingml/2006/main">
              <a:ext uri="{FF2B5EF4-FFF2-40B4-BE49-F238E27FC236}">
                <a16:creationId xmlns:a16="http://schemas.microsoft.com/office/drawing/2014/main" id="{D5C797FF-A7AA-48A3-93DF-E92036685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8709025" y="3187700"/>
            <a:ext cx="1668780" cy="1706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pPr marL="0" marR="0" lvl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10500" i="0" u="none" cap="none">
                <a:ln>
                  <a:noFill/>
                </a:ln>
                <a:solidFill>
                  <a:schemeClr val="bg1"/>
                </a:solidFill>
                <a:latin typeface="黑体"/>
                <a:ea typeface="黑体"/>
                <a:cs typeface="黑体"/>
              </a:rPr>
              <a:t/>
            </a:r>
          </a:p>
        </p:txBody>
      </p:sp>
      <p:sp>
        <p:nvSpPr>
          <p:cNvPr id="26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9C14D889-12D7-4822-8CDE-46B3F9E9D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3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Divider accent">
            <a:extLst xmlns:a="http://schemas.openxmlformats.org/drawingml/2006/main">
              <a:ext uri="{FF2B5EF4-FFF2-40B4-BE49-F238E27FC236}">
                <a16:creationId xmlns:a16="http://schemas.microsoft.com/office/drawing/2014/main" id="{A2F5FE78-7316-4904-8215-585232865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6685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A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5A78435E-234A-492B-B454-65AE1C6FF0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810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05  障碍物与特殊结构</a:t>
            </a:r>
          </a:p>
        </p:txBody>
      </p:sp>
      <p:sp>
        <p:nvSpPr>
          <p:cNvPr id="29" name="Divider title">
            <a:extLst xmlns:a="http://schemas.openxmlformats.org/drawingml/2006/main">
              <a:ext uri="{FF2B5EF4-FFF2-40B4-BE49-F238E27FC236}">
                <a16:creationId xmlns:a16="http://schemas.microsoft.com/office/drawing/2014/main" id="{773144D2-8BAB-4F59-96CC-5D80F19C5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57375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障碍物处理</a:t>
            </a:r>
          </a:p>
        </p:txBody>
      </p:sp>
      <p:sp>
        <p:nvSpPr>
          <p:cNvPr id="30" name="Divider subtitle">
            <a:extLst xmlns:a="http://schemas.openxmlformats.org/drawingml/2006/main">
              <a:ext uri="{FF2B5EF4-FFF2-40B4-BE49-F238E27FC236}">
                <a16:creationId xmlns:a16="http://schemas.microsoft.com/office/drawing/2014/main" id="{B7A6059A-BAC1-413B-867A-6FBB66297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38500"/>
            <a:ext cx="9239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梁、柱、管道、空调检修口等现场问题，要在设计前处理清楚。</a:t>
            </a:r>
          </a:p>
        </p:txBody>
      </p:sp>
      <p:sp>
        <p:nvSpPr>
          <p:cNvPr id="31" name="Divider footer">
            <a:extLst xmlns:a="http://schemas.openxmlformats.org/drawingml/2006/main">
              <a:ext uri="{FF2B5EF4-FFF2-40B4-BE49-F238E27FC236}">
                <a16:creationId xmlns:a16="http://schemas.microsoft.com/office/drawing/2014/main" id="{D56032D0-E364-4685-864C-1A51C80CF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960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32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696D99B6-D8B0-44BB-8402-85627D870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0960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57</a:t>
            </a:r>
          </a:p>
        </p:txBody>
      </p:sp>
    </p:spTree>
    <p:extLst>
      <p:ext uri="{BB962C8B-B14F-4D97-AF65-F5344CB8AC3E}">
        <p14:creationId xmlns:p14="http://schemas.microsoft.com/office/powerpoint/2010/main" val="929737232"/>
      </p:ext>
    </p:extLst>
  </p:cSld>
</p:sld>
</file>

<file path=ppt/slides/slide5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8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9fe09f28034ed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9440" y="754380"/>
            <a:ext cx="7651115" cy="5739130"/>
          </a:xfrm>
          <a:prstGeom xmlns:a="http://schemas.openxmlformats.org/drawingml/2006/main" prst="rect">
            <a:avLst/>
          </a:prstGeom>
        </p:spPr>
      </p:pic>
      <p:sp>
        <p:nvSpPr>
          <p:cNvPr id="22" name="任意多边形: 形状 21">
            <a:extLst xmlns:a="http://schemas.openxmlformats.org/drawingml/2006/main">
              <a:ext uri="{FF2B5EF4-FFF2-40B4-BE49-F238E27FC236}">
                <a16:creationId xmlns:a16="http://schemas.microsoft.com/office/drawing/2014/main" id="{9AAE1326-BE0F-4E71-8735-214CC7982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2583" y="-1"/>
            <a:ext cx="8010052" cy="6858001"/>
          </a:xfrm>
          <a:custGeom xmlns:a="http://schemas.openxmlformats.org/drawingml/2006/main"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</a:pPr>
          </a:p>
        </p:txBody>
      </p:sp>
      <p:sp>
        <p:nvSpPr>
          <p:cNvPr id="6" name="直角三角形 5">
            <a:extLst xmlns:a="http://schemas.openxmlformats.org/drawingml/2006/main">
              <a:ext uri="{FF2B5EF4-FFF2-40B4-BE49-F238E27FC236}">
                <a16:creationId xmlns:a16="http://schemas.microsoft.com/office/drawing/2014/main" id="{8751386A-6612-4C94-9137-76500A857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>
            <a:off x="420007" y="542924"/>
            <a:ext cx="1638300" cy="1638300"/>
          </a:xfrm>
          <a:prstGeom xmlns:a="http://schemas.openxmlformats.org/drawingml/2006/main" prst="rtTriangle">
            <a:avLst/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lvl="0" algn="ctr">
              <a:buClrTx/>
              <a:buSzTx/>
              <a:buFontTx/>
              <a:buNone/>
            </a:pPr>
          </a:p>
        </p:txBody>
      </p:sp>
      <p:sp>
        <p:nvSpPr>
          <p:cNvPr id="30" name="平行四边形 29">
            <a:extLst xmlns:a="http://schemas.openxmlformats.org/drawingml/2006/main">
              <a:ext uri="{FF2B5EF4-FFF2-40B4-BE49-F238E27FC236}">
                <a16:creationId xmlns:a16="http://schemas.microsoft.com/office/drawing/2014/main" id="{D146B775-D8BC-4937-AA1B-5E5ADB90B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387" y="0"/>
            <a:ext cx="7409774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50000"/>
              <a:alpha val="8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平行四边形 4">
            <a:extLst xmlns:a="http://schemas.openxmlformats.org/drawingml/2006/main">
              <a:ext uri="{FF2B5EF4-FFF2-40B4-BE49-F238E27FC236}">
                <a16:creationId xmlns:a16="http://schemas.microsoft.com/office/drawing/2014/main" id="{79355964-3626-4BE9-8E29-5EB69C9E0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3514" y="0"/>
            <a:ext cx="7750181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553E2D07-3686-48F6-BAD4-091FE6972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7005" y="4191635"/>
            <a:ext cx="3616960" cy="1295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遇到顶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(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横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)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梁的处理方法</a:t>
            </a:r>
          </a:p>
        </p:txBody>
      </p:sp>
      <p:sp>
        <p:nvSpPr>
          <p:cNvPr id="9" name="直角上箭头 8">
            <a:extLst xmlns:a="http://schemas.openxmlformats.org/drawingml/2006/main">
              <a:ext uri="{FF2B5EF4-FFF2-40B4-BE49-F238E27FC236}">
                <a16:creationId xmlns:a16="http://schemas.microsoft.com/office/drawing/2014/main" id="{76299C75-54CF-4F35-BC6C-ACA2C24CF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7795" y="1727200"/>
            <a:ext cx="849630" cy="730885"/>
          </a:xfrm>
          <a:prstGeom xmlns:a="http://schemas.openxmlformats.org/drawingml/2006/main" prst="bentUpArrow">
            <a:avLst/>
          </a:prstGeom>
          <a:gradFill xmlns:a="http://schemas.openxmlformats.org/drawingml/2006/main"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2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5F049A93-A25D-4BAB-8F08-099737F3F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4E96F7F7-1DDA-456E-AE8D-1F567A411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34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859FE310-9A9C-479E-A93C-DACF11C86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532B3E90-F0C6-4060-ADFA-F4CFAAD43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36" name="Footer line">
            <a:extLst xmlns:a="http://schemas.openxmlformats.org/drawingml/2006/main">
              <a:ext uri="{FF2B5EF4-FFF2-40B4-BE49-F238E27FC236}">
                <a16:creationId xmlns:a16="http://schemas.microsoft.com/office/drawing/2014/main" id="{DC38E34E-3ECC-4F46-9C8D-256C8B7A6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9342FFC9-811B-4DC1-AD4E-5FA8FF381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58</a:t>
            </a:r>
          </a:p>
        </p:txBody>
      </p:sp>
    </p:spTree>
    <p:extLst>
      <p:ext uri="{BB962C8B-B14F-4D97-AF65-F5344CB8AC3E}">
        <p14:creationId xmlns:p14="http://schemas.microsoft.com/office/powerpoint/2010/main" val="1242485056"/>
      </p:ext>
    </p:extLst>
  </p:cSld>
</p:sld>
</file>

<file path=ppt/slides/slide59.xml><?xml version="1.0" encoding="utf-8"?>
<p:sld xmlns:p="http://schemas.openxmlformats.org/presentationml/2006/main">
  <p:cSld>
    <p:bg>
      <p:bgPr>
        <a:noFill xmlns:a="http://schemas.openxmlformats.org/drawingml/2006/main"/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637dbec5d4a408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5196205" y="1619250"/>
            <a:ext cx="3552825" cy="3740150"/>
          </a:xfrm>
          <a:prstGeom xmlns:a="http://schemas.openxmlformats.org/drawingml/2006/main" prst="rect">
            <a:avLst/>
          </a:prstGeom>
        </p:spPr>
      </p:pic>
      <p:pic>
        <p:nvPicPr>
          <p:cNvPr id="16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f87718a0b84a9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</a:srgbClr>
              </a:clrTo>
            </a:clrChange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10388600" y="1455420"/>
            <a:ext cx="1190625" cy="4039235"/>
          </a:xfrm>
          <a:prstGeom xmlns:a="http://schemas.openxmlformats.org/drawingml/2006/main" prst="rect">
            <a:avLst/>
          </a:prstGeom>
        </p:spPr>
      </p:pic>
      <p:pic>
        <p:nvPicPr>
          <p:cNvPr id="17" name="图片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306b2e343b471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</a:srgbClr>
              </a:clrTo>
            </a:clrChange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9016365" y="1622425"/>
            <a:ext cx="1228725" cy="3852545"/>
          </a:xfrm>
          <a:prstGeom xmlns:a="http://schemas.openxmlformats.org/drawingml/2006/main" prst="rect">
            <a:avLst/>
          </a:prstGeom>
        </p:spPr>
      </p:pic>
      <p:sp>
        <p:nvSpPr>
          <p:cNvPr id="5" name="文本占位符 4">
            <a:extLst xmlns:a="http://schemas.openxmlformats.org/drawingml/2006/main">
              <a:ext uri="{FF2B5EF4-FFF2-40B4-BE49-F238E27FC236}">
                <a16:creationId xmlns:a16="http://schemas.microsoft.com/office/drawing/2014/main" id="{4D3F5EC7-53C4-46E3-82A9-2AE210BA7E20}"/>
              </a:ext>
            </a:extLst>
          </p:cNvPr>
          <p:cNvSpPr>
            <a:spLocks xmlns:a="http://schemas.openxmlformats.org/drawingml/2006/main" noGrp="1"/>
          </p:cNvSpPr>
          <p:nvPr>
            <p:ph type="body" idx="13"/>
          </p:nvPr>
        </p:nvSpPr>
        <p:spPr>
          <a:xfrm xmlns:a="http://schemas.openxmlformats.org/drawingml/2006/main">
            <a:off x="569595" y="1299210"/>
            <a:ext cx="3932555" cy="5141595"/>
          </a:xfrm>
        </p:spPr>
        <p:txBody>
          <a:bodyPr xmlns:a="http://schemas.openxmlformats.org/drawingml/2006/main">
            <a:noAutofit/>
          </a:bodyPr>
          <a:lstStyle xmlns:a="http://schemas.openxmlformats.org/drawingml/2006/main"/>
          <a:p xmlns:a="http://schemas.openxmlformats.org/drawingml/2006/main">
            <a:pPr marL="0" indent="0"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处理方法：</a:t>
            </a:r>
          </a:p>
          <a:p xmlns:a="http://schemas.openxmlformats.org/drawingml/2006/main">
            <a:pPr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遇到这种情况，往往客户要求柜子把梁盖住，设计产品时就要注意，看顶梁大小，处置方式不同。</a:t>
            </a:r>
          </a:p>
          <a:p xmlns:a="http://schemas.openxmlformats.org/drawingml/2006/main">
            <a:pPr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顶梁小于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200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，可以做浅柜处理</a:t>
            </a:r>
          </a:p>
          <a:p xmlns:a="http://schemas.openxmlformats.org/drawingml/2006/main">
            <a:pPr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顶梁大于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300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以上，根据现有技术体系，做浅柜、天花封顶板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(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竖装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)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收口；还可以做切梁柜</a:t>
            </a:r>
          </a:p>
          <a:p xmlns:a="http://schemas.openxmlformats.org/drawingml/2006/main">
            <a:pPr>
              <a:lnSpc>
                <a:spcPct val="110000"/>
              </a:lnSpc>
              <a:buNone/>
            </a:pP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柜体与障碍物的距离预留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20mm</a:t>
            </a:r>
            <a:r>
              <a:rPr sz="20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。（见光面侧板应做相对应的延伸，确保见光面不留缝隙）</a:t>
            </a:r>
          </a:p>
        </p:txBody>
      </p:sp>
      <p:sp>
        <p:nvSpPr>
          <p:cNvPr id="9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FD6F996B-7210-4C4F-B1EB-33AFCA994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F0E8DFB8-4BBF-4DFD-9486-4505BDEE8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1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3D4C8A76-BCAE-4BC2-A3A7-7B98833787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2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165D99B4-D4DE-44E6-A78E-EFED7DFC7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1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0D0FC58D-67EC-4C41-8735-611478CFE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age number">
            <a:extLst xmlns:a="http://schemas.openxmlformats.org/drawingml/2006/main">
              <a:ext uri="{FF2B5EF4-FFF2-40B4-BE49-F238E27FC236}">
                <a16:creationId xmlns:a16="http://schemas.microsoft.com/office/drawing/2014/main" id="{1D76FBE2-16EC-4C8E-8C05-261383FF1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59</a:t>
            </a:r>
          </a:p>
        </p:txBody>
      </p:sp>
    </p:spTree>
    <p:extLst>
      <p:ext uri="{BB962C8B-B14F-4D97-AF65-F5344CB8AC3E}">
        <p14:creationId xmlns:p14="http://schemas.microsoft.com/office/powerpoint/2010/main" val="65731837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0" name="图片 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f0984a171b4cb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97095" y="1300480"/>
            <a:ext cx="3292475" cy="4004945"/>
          </a:xfrm>
          <a:prstGeom xmlns:a="http://schemas.openxmlformats.org/drawingml/2006/main" prst="rect">
            <a:avLst/>
          </a:prstGeom>
        </p:spPr>
      </p:pic>
      <p:pic>
        <p:nvPicPr>
          <p:cNvPr id="31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1f86f1fa6f468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560435" y="1376680"/>
            <a:ext cx="3359150" cy="3961765"/>
          </a:xfrm>
          <a:prstGeom xmlns:a="http://schemas.openxmlformats.org/drawingml/2006/main" prst="rect">
            <a:avLst/>
          </a:prstGeom>
        </p:spPr>
      </p:pic>
      <p:pic>
        <p:nvPicPr>
          <p:cNvPr id="32" name="图片 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cb20d3f4684c8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3920" y="1409065"/>
            <a:ext cx="3282950" cy="3896360"/>
          </a:xfrm>
          <a:prstGeom xmlns:a="http://schemas.openxmlformats.org/drawingml/2006/main" prst="rect">
            <a:avLst/>
          </a:prstGeom>
        </p:spPr>
      </p:pic>
      <p:sp>
        <p:nvSpPr>
          <p:cNvPr id="9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455D474F-FFD0-4CE7-B352-BFF27DCC3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sp>
        <p:nvSpPr>
          <p:cNvPr id="20" name="文本框 19">
            <a:extLst xmlns:a="http://schemas.openxmlformats.org/drawingml/2006/main">
              <a:ext uri="{FF2B5EF4-FFF2-40B4-BE49-F238E27FC236}">
                <a16:creationId xmlns:a16="http://schemas.microsoft.com/office/drawing/2014/main" id="{F3FC30E9-603B-4FC7-9461-A771C1738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3320" y="5447030"/>
            <a:ext cx="291528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整顶底板</a:t>
            </a:r>
            <a:r>
              <a:t>结构</a:t>
            </a:r>
          </a:p>
        </p:txBody>
      </p:sp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C8D0698E-F2CF-481F-B069-994F90CE2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3365" y="5447030"/>
            <a:ext cx="291528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垫条结构</a:t>
            </a:r>
          </a:p>
        </p:txBody>
      </p:sp>
      <p:sp>
        <p:nvSpPr>
          <p:cNvPr id="11" name="文本框 10">
            <a:extLst xmlns:a="http://schemas.openxmlformats.org/drawingml/2006/main">
              <a:ext uri="{FF2B5EF4-FFF2-40B4-BE49-F238E27FC236}">
                <a16:creationId xmlns:a16="http://schemas.microsoft.com/office/drawing/2014/main" id="{B587B376-8411-46B5-A6CF-A35A7A9CA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3210" y="5447030"/>
            <a:ext cx="203009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底盒结构</a:t>
            </a:r>
          </a:p>
        </p:txBody>
      </p:sp>
      <p:sp>
        <p:nvSpPr>
          <p:cNvPr id="24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5B320594-0B90-4385-8A31-4174A8FAEC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8503CEC8-0A32-41EB-A2DB-2452AE66FE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6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0484602C-6955-4D9A-80C7-BE8BCE6E0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7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33FA797C-5F89-4996-A299-EE9921494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28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36854A5-2E7A-4766-80D8-FAEFD7BC6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Page number">
            <a:extLst xmlns:a="http://schemas.openxmlformats.org/drawingml/2006/main">
              <a:ext uri="{FF2B5EF4-FFF2-40B4-BE49-F238E27FC236}">
                <a16:creationId xmlns:a16="http://schemas.microsoft.com/office/drawing/2014/main" id="{9E6FB46B-C6D6-4F0F-B2ED-9FCEEE356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158644384"/>
      </p:ext>
    </p:extLst>
  </p:cSld>
</p:sld>
</file>

<file path=ppt/slides/slide6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8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770dc48f41d4ed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9440" y="754380"/>
            <a:ext cx="7650480" cy="5718810"/>
          </a:xfrm>
          <a:prstGeom xmlns:a="http://schemas.openxmlformats.org/drawingml/2006/main" prst="rect">
            <a:avLst/>
          </a:prstGeom>
        </p:spPr>
      </p:pic>
      <p:sp>
        <p:nvSpPr>
          <p:cNvPr id="30" name="平行四边形 29">
            <a:extLst xmlns:a="http://schemas.openxmlformats.org/drawingml/2006/main">
              <a:ext uri="{FF2B5EF4-FFF2-40B4-BE49-F238E27FC236}">
                <a16:creationId xmlns:a16="http://schemas.microsoft.com/office/drawing/2014/main" id="{4AE34F41-C7C5-48EB-98BB-BB8DDE10F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387" y="0"/>
            <a:ext cx="7409774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dk2">
              <a:lumMod val="50000"/>
              <a:alpha val="8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22" name="任意多边形: 形状 21">
            <a:extLst xmlns:a="http://schemas.openxmlformats.org/drawingml/2006/main">
              <a:ext uri="{FF2B5EF4-FFF2-40B4-BE49-F238E27FC236}">
                <a16:creationId xmlns:a16="http://schemas.microsoft.com/office/drawing/2014/main" id="{0B6CAB41-4EF9-4BA5-B5BD-54805FCB3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2745" y="0"/>
            <a:ext cx="8009890" cy="6858000"/>
          </a:xfrm>
          <a:custGeom xmlns:a="http://schemas.openxmlformats.org/drawingml/2006/main"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</a:pPr>
          </a:p>
        </p:txBody>
      </p:sp>
      <p:sp>
        <p:nvSpPr>
          <p:cNvPr id="6" name="直角三角形 5">
            <a:extLst xmlns:a="http://schemas.openxmlformats.org/drawingml/2006/main">
              <a:ext uri="{FF2B5EF4-FFF2-40B4-BE49-F238E27FC236}">
                <a16:creationId xmlns:a16="http://schemas.microsoft.com/office/drawing/2014/main" id="{6FF814AD-FF81-4914-8282-F375E6C9C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419735" y="542925"/>
            <a:ext cx="1638300" cy="1638300"/>
          </a:xfrm>
          <a:prstGeom xmlns:a="http://schemas.openxmlformats.org/drawingml/2006/main" prst="rtTriangle">
            <a:avLst/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lvl="0" algn="ctr">
              <a:buClrTx/>
              <a:buSzTx/>
              <a:buFontTx/>
              <a:buNone/>
            </a:pPr>
          </a:p>
        </p:txBody>
      </p:sp>
      <p:sp>
        <p:nvSpPr>
          <p:cNvPr id="5" name="平行四边形 4">
            <a:extLst xmlns:a="http://schemas.openxmlformats.org/drawingml/2006/main">
              <a:ext uri="{FF2B5EF4-FFF2-40B4-BE49-F238E27FC236}">
                <a16:creationId xmlns:a16="http://schemas.microsoft.com/office/drawing/2014/main" id="{75C4AB2D-F46D-4EF5-A252-8FF72F775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653790" y="0"/>
            <a:ext cx="7750175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49657278-B30E-422D-B42B-74FACAAE0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7005" y="4191635"/>
            <a:ext cx="3616960" cy="1295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>
            <a:normAutofit/>
          </a:bodyPr>
          <a:lstStyle xmlns:a="http://schemas.openxmlformats.org/drawingml/2006/main"/>
          <a:p xmlns:a="http://schemas.openxmlformats.org/drawingml/2006/main"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空调检修口避让方式</a:t>
            </a:r>
          </a:p>
        </p:txBody>
      </p:sp>
      <p:sp>
        <p:nvSpPr>
          <p:cNvPr id="11" name="直角上箭头 10">
            <a:extLst xmlns:a="http://schemas.openxmlformats.org/drawingml/2006/main">
              <a:ext uri="{FF2B5EF4-FFF2-40B4-BE49-F238E27FC236}">
                <a16:creationId xmlns:a16="http://schemas.microsoft.com/office/drawing/2014/main" id="{EA81450D-8F48-4FC9-A9CB-E4B33DD13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3615" y="3063240"/>
            <a:ext cx="849630" cy="730885"/>
          </a:xfrm>
          <a:prstGeom xmlns:a="http://schemas.openxmlformats.org/drawingml/2006/main" prst="bentUpArrow">
            <a:avLst/>
          </a:prstGeom>
          <a:gradFill xmlns:a="http://schemas.openxmlformats.org/drawingml/2006/main"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平行四边形 12">
            <a:extLst xmlns:a="http://schemas.openxmlformats.org/drawingml/2006/main">
              <a:ext uri="{FF2B5EF4-FFF2-40B4-BE49-F238E27FC236}">
                <a16:creationId xmlns:a16="http://schemas.microsoft.com/office/drawing/2014/main" id="{D7A2415E-00F6-4F7B-841E-C4A97C793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9237" y="0"/>
            <a:ext cx="7409774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50000"/>
              <a:alpha val="8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2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0A0DC5C8-0527-4F66-87A0-BCD2AA80E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9E9A1C60-6225-4EF1-A41F-11EFC06C1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34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250D5619-E989-4FD6-A967-69CD72836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30C1738E-24B4-418C-84EC-2AAD061C74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36" name="Footer line">
            <a:extLst xmlns:a="http://schemas.openxmlformats.org/drawingml/2006/main">
              <a:ext uri="{FF2B5EF4-FFF2-40B4-BE49-F238E27FC236}">
                <a16:creationId xmlns:a16="http://schemas.microsoft.com/office/drawing/2014/main" id="{A5280852-B03A-4E17-A247-5F969E6C1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FD29BD03-FFBA-4AD2-88AF-77368C724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60</a:t>
            </a:r>
          </a:p>
        </p:txBody>
      </p:sp>
    </p:spTree>
    <p:extLst>
      <p:ext uri="{BB962C8B-B14F-4D97-AF65-F5344CB8AC3E}">
        <p14:creationId xmlns:p14="http://schemas.microsoft.com/office/powerpoint/2010/main" val="753154505"/>
      </p:ext>
    </p:extLst>
  </p:cSld>
</p:sld>
</file>

<file path=ppt/slides/slide6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图片 1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1b0f21fa61c543a2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4380" y="443865"/>
            <a:ext cx="4072255" cy="5429885"/>
          </a:xfrm>
          <a:prstGeom xmlns:a="http://schemas.openxmlformats.org/drawingml/2006/main" prst="rect">
            <a:avLst/>
          </a:prstGeom>
        </p:spPr>
      </p:pic>
      <p:pic>
        <p:nvPicPr>
          <p:cNvPr id="19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528c5a892a4ba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43470" y="443865"/>
            <a:ext cx="4072255" cy="5430520"/>
          </a:xfrm>
          <a:prstGeom xmlns:a="http://schemas.openxmlformats.org/drawingml/2006/main" prst="rect">
            <a:avLst/>
          </a:prstGeom>
        </p:spPr>
      </p:pic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8BA516F9-7161-4527-8787-AEFABFFDE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17465" y="2232025"/>
            <a:ext cx="2093595" cy="1854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marL="431800" lvl="0" indent="-4318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/>
              <a:buChar char="l"/>
            </a:pPr>
            <a:r>
              <a:rPr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方式多种多样</a:t>
            </a:r>
          </a:p>
          <a:p xmlns:a="http://schemas.openxmlformats.org/drawingml/2006/main">
            <a:pPr marL="431800" lvl="0" indent="-43180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/>
              <a:buChar char="l"/>
            </a:pPr>
            <a:r>
              <a:rPr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终归到底：留意它</a:t>
            </a:r>
            <a:r>
              <a:rPr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               </a:t>
            </a:r>
            <a:r>
              <a:rPr>
                <a:ln w="3175">
                  <a:noFill/>
                  <a:prstDash val="dash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避开它</a:t>
            </a:r>
          </a:p>
        </p:txBody>
      </p:sp>
      <p:sp>
        <p:nvSpPr>
          <p:cNvPr id="12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BF14FA5B-7CF6-4B1C-86FC-138D46534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C8A5E542-AE7F-4A65-9D46-71A9F91BD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4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53B26E49-5B60-4D41-AA3E-730515A40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9DDB390-3BF2-47F0-9EEF-A199FC60E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16" name="Footer line">
            <a:extLst xmlns:a="http://schemas.openxmlformats.org/drawingml/2006/main">
              <a:ext uri="{FF2B5EF4-FFF2-40B4-BE49-F238E27FC236}">
                <a16:creationId xmlns:a16="http://schemas.microsoft.com/office/drawing/2014/main" id="{642C7E51-0886-4DA1-B003-E650499C3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0EDFD638-8A53-4A8C-A9DD-A16780C8E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61</a:t>
            </a:r>
          </a:p>
        </p:txBody>
      </p:sp>
    </p:spTree>
    <p:extLst>
      <p:ext uri="{BB962C8B-B14F-4D97-AF65-F5344CB8AC3E}">
        <p14:creationId xmlns:p14="http://schemas.microsoft.com/office/powerpoint/2010/main" val="1124537047"/>
      </p:ext>
    </p:extLst>
  </p:cSld>
</p:sld>
</file>

<file path=ppt/slides/slide6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2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03bd6355894a9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48715" y="542925"/>
            <a:ext cx="4566285" cy="6092190"/>
          </a:xfrm>
          <a:prstGeom xmlns:a="http://schemas.openxmlformats.org/drawingml/2006/main" prst="rect">
            <a:avLst/>
          </a:prstGeom>
        </p:spPr>
      </p:pic>
      <p:sp>
        <p:nvSpPr>
          <p:cNvPr id="4" name="任意多边形: 形状 21">
            <a:extLst xmlns:a="http://schemas.openxmlformats.org/drawingml/2006/main">
              <a:ext uri="{FF2B5EF4-FFF2-40B4-BE49-F238E27FC236}">
                <a16:creationId xmlns:a16="http://schemas.microsoft.com/office/drawing/2014/main" id="{DD94E1D6-EC89-4DD9-BDD8-2BD142D58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2745" y="0"/>
            <a:ext cx="8009890" cy="6858000"/>
          </a:xfrm>
          <a:custGeom xmlns:a="http://schemas.openxmlformats.org/drawingml/2006/main"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</a:pPr>
          </a:p>
        </p:txBody>
      </p:sp>
      <p:sp>
        <p:nvSpPr>
          <p:cNvPr id="11" name="直角三角形 10">
            <a:extLst xmlns:a="http://schemas.openxmlformats.org/drawingml/2006/main">
              <a:ext uri="{FF2B5EF4-FFF2-40B4-BE49-F238E27FC236}">
                <a16:creationId xmlns:a16="http://schemas.microsoft.com/office/drawing/2014/main" id="{E0A16B57-8E21-4B01-AB34-28EDDD7CD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419735" y="542925"/>
            <a:ext cx="1638300" cy="1638300"/>
          </a:xfrm>
          <a:prstGeom xmlns:a="http://schemas.openxmlformats.org/drawingml/2006/main" prst="rtTriangle">
            <a:avLst/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lvl="0" algn="ctr">
              <a:buClrTx/>
              <a:buSzTx/>
              <a:buFontTx/>
              <a:buNone/>
            </a:pPr>
          </a:p>
        </p:txBody>
      </p:sp>
      <p:sp>
        <p:nvSpPr>
          <p:cNvPr id="13" name="平行四边形 12">
            <a:extLst xmlns:a="http://schemas.openxmlformats.org/drawingml/2006/main">
              <a:ext uri="{FF2B5EF4-FFF2-40B4-BE49-F238E27FC236}">
                <a16:creationId xmlns:a16="http://schemas.microsoft.com/office/drawing/2014/main" id="{CF04EDB4-72E2-4019-9212-796475CE4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653790" y="0"/>
            <a:ext cx="7750175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F990BB8E-6423-46AE-97C0-20723807E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6985" y="3940810"/>
            <a:ext cx="4274820" cy="17856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玄关：避让电箱/多媒体光纤盒的方法</a:t>
            </a:r>
          </a:p>
        </p:txBody>
      </p:sp>
      <p:cxnSp>
        <p:nvCxnSpPr>
          <p:cNvPr id="27" name="直接箭头连接符 8"/>
          <p:cNvCxnSpPr/>
          <p:nvPr/>
        </p:nvCxnSpPr>
        <p:spPr>
          <a:xfrm xmlns:a="http://schemas.openxmlformats.org/drawingml/2006/main" flipH="1">
            <a:off x="2595880" y="3004185"/>
            <a:ext cx="728980" cy="1268095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xmlns:a="http://schemas.openxmlformats.org/drawingml/2006/main" idx="3">
            <a:schemeClr val="dk1"/>
          </a:lnRef>
          <a:fillRef xmlns:a="http://schemas.openxmlformats.org/drawingml/2006/main" idx="0">
            <a:schemeClr val="dk1"/>
          </a:fillRef>
          <a:effectRef xmlns:a="http://schemas.openxmlformats.org/drawingml/2006/main" idx="2">
            <a:schemeClr val="dk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4" name="平行四边形 13">
            <a:extLst xmlns:a="http://schemas.openxmlformats.org/drawingml/2006/main">
              <a:ext uri="{FF2B5EF4-FFF2-40B4-BE49-F238E27FC236}">
                <a16:creationId xmlns:a16="http://schemas.microsoft.com/office/drawing/2014/main" id="{96A75B9F-D842-4420-94AB-AEFB6E24F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387" y="0"/>
            <a:ext cx="7409774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50000"/>
              <a:alpha val="8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34007DDC-6785-4454-B1C7-7FF0D11E5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DA1578CA-7879-4920-A437-A08EF384B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DAEF7CA2-CC67-4269-962D-EBA6FAA2A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A672A6C4-E910-444A-9831-CF01820BB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E78B745D-51FE-4A65-8C35-A21363A79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E4A6CD5B-E58D-4DF8-BD7F-EE8175CC0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62</a:t>
            </a:r>
          </a:p>
        </p:txBody>
      </p:sp>
    </p:spTree>
    <p:extLst>
      <p:ext uri="{BB962C8B-B14F-4D97-AF65-F5344CB8AC3E}">
        <p14:creationId xmlns:p14="http://schemas.microsoft.com/office/powerpoint/2010/main" val="597267096"/>
      </p:ext>
    </p:extLst>
  </p:cSld>
</p:sld>
</file>

<file path=ppt/slides/slide6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899464E7-3329-44BE-8205-BADA163D9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613" y="848995"/>
            <a:ext cx="11048365" cy="5523865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 w="34925">
            <a:solidFill>
              <a:schemeClr val="bg1">
                <a:lumMod val="7500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</a:p>
        </p:txBody>
      </p:sp>
      <p:sp>
        <p:nvSpPr>
          <p:cNvPr id="4" name="矩形 3">
            <a:extLst xmlns:a="http://schemas.openxmlformats.org/drawingml/2006/main">
              <a:ext uri="{FF2B5EF4-FFF2-40B4-BE49-F238E27FC236}">
                <a16:creationId xmlns:a16="http://schemas.microsoft.com/office/drawing/2014/main" id="{98FF49B5-8DCC-465D-9712-B6599CA89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6935" y="469265"/>
            <a:ext cx="7919720" cy="7874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2">
              <a:lumMod val="75000"/>
            </a:schemeClr>
          </a:solidFill>
          <a:ln xmlns:a="http://schemas.openxmlformats.org/drawingml/2006/main">
            <a:solidFill>
              <a:schemeClr val="bg2">
                <a:lumMod val="75000"/>
                <a:alpha val="0"/>
              </a:scheme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</a:p>
        </p:txBody>
      </p:sp>
      <p:sp>
        <p:nvSpPr>
          <p:cNvPr id="7" name="标题 1">
            <a:extLst xmlns:a="http://schemas.openxmlformats.org/drawingml/2006/main">
              <a:ext uri="{FF2B5EF4-FFF2-40B4-BE49-F238E27FC236}">
                <a16:creationId xmlns:a16="http://schemas.microsoft.com/office/drawing/2014/main" id="{03090D36-BA20-4959-B9E3-938F57015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6618" y="468630"/>
            <a:ext cx="7920355" cy="78803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>
            <a:lvl1pPr algn="l" defTabSz="914400">
              <a:lnSpc>
                <a:spcPct val="100000"/>
              </a:lnSpc>
              <a:spcBef>
                <a:spcPct val="0"/>
              </a:spcBef>
              <a:buNone/>
              <a:defRPr sz="2400" b="1" u="none" kern="1200" cap="none" spc="200">
                <a:solidFill>
                  <a:schemeClr val="tx1"/>
                </a:solidFill>
                <a:latin typeface="微软雅黑"/>
                <a:ea typeface="微软雅黑"/>
                <a:cs typeface="微软雅黑"/>
              </a:defRPr>
            </a:lvl1pPr>
          </a:lstStyle>
          <a:p xmlns:a="http://schemas.openxmlformats.org/drawingml/2006/main"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sz="4000">
                <a:solidFill>
                  <a:schemeClr val="lt1"/>
                </a:solidFill>
              </a:rPr>
              <a:t>处理方法：</a:t>
            </a:r>
          </a:p>
        </p:txBody>
      </p:sp>
      <p:sp>
        <p:nvSpPr>
          <p:cNvPr id="6" name="文本框 5">
            <a:extLst xmlns:a="http://schemas.openxmlformats.org/drawingml/2006/main">
              <a:ext uri="{FF2B5EF4-FFF2-40B4-BE49-F238E27FC236}">
                <a16:creationId xmlns:a16="http://schemas.microsoft.com/office/drawing/2014/main" id="{750D5BF8-4542-47FD-AE32-63DA33C80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" y="1773974"/>
            <a:ext cx="10111740" cy="3685266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vert="horz" lIns="90000" tIns="46800" rIns="90000" bIns="46800" anchor="ctr">
            <a:normAutofit/>
          </a:bodyPr>
          <a:lstStyle xmlns:a="http://schemas.openxmlformats.org/drawingml/2006/main">
            <a:lvl1pPr marL="285750" indent="-28575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cap="none" spc="150" baseline="0">
                <a:solidFill>
                  <a:schemeClr val="tx1">
                    <a:lumMod val="95000"/>
                    <a:lumOff val="5000"/>
                  </a:schemeClr>
                </a:solidFill>
                <a:latin typeface="微软雅黑 Light"/>
                <a:ea typeface="微软雅黑 Light"/>
                <a:cs typeface="微软雅黑 Light"/>
              </a:defRPr>
            </a:lvl1pPr>
            <a:lvl2pPr marL="6858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cap="none" spc="150" baseline="0">
                <a:latin typeface="微软雅黑"/>
                <a:ea typeface="微软雅黑"/>
                <a:cs typeface="微软雅黑"/>
              </a:defRPr>
            </a:lvl2pPr>
            <a:lvl3pPr marL="11430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3pPr>
            <a:lvl4pPr marL="16002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4pPr>
            <a:lvl5pPr marL="2057400" indent="-2286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cap="none" spc="150" baseline="0">
                <a:latin typeface="微软雅黑"/>
                <a:ea typeface="微软雅黑"/>
                <a:cs typeface="微软雅黑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lvl9pPr>
          </a:lstStyle>
          <a:p xmlns:a="http://schemas.openxmlformats.org/drawingml/2006/main"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在入户玄关、客厅、书房等空间设计产品时，一般都会在墙上有电箱或多媒体箱，产品也在此处时，避让电箱的做法：</a:t>
            </a:r>
          </a:p>
          <a:p xmlns:a="http://schemas.openxmlformats.org/drawingml/2006/main"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较小的电箱，按照正常设计，现场安装时比对尺寸开口</a:t>
            </a:r>
          </a:p>
          <a:p xmlns:a="http://schemas.openxmlformats.org/drawingml/2006/main"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较大的电箱，差不多与整组单元柜一样大，这时最好的做法是，此处漏空设计；</a:t>
            </a:r>
          </a:p>
          <a:p xmlns:a="http://schemas.openxmlformats.org/drawingml/2006/main">
            <a:pPr marL="0" lvl="0" indent="360045" algn="l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sz="2000">
                <a:solidFill>
                  <a:schemeClr val="dk1">
                    <a:lumMod val="85000"/>
                    <a:lumOff val="15000"/>
                  </a:schemeClr>
                </a:solidFill>
                <a:latin typeface="微软雅黑"/>
                <a:ea typeface="微软雅黑"/>
                <a:cs typeface="微软雅黑"/>
              </a:rPr>
              <a:t>设计产品时，电箱位置不能是柜体立板所在的位置，一定设计在柜体背板空间较大的范围区域内</a:t>
            </a:r>
          </a:p>
        </p:txBody>
      </p:sp>
      <p:sp>
        <p:nvSpPr>
          <p:cNvPr id="3" name="矩形 2">
            <a:extLst xmlns:a="http://schemas.openxmlformats.org/drawingml/2006/main">
              <a:ext uri="{FF2B5EF4-FFF2-40B4-BE49-F238E27FC236}">
                <a16:creationId xmlns:a16="http://schemas.microsoft.com/office/drawing/2014/main" id="{681FE4A6-4C79-46FF-830A-4DFFAB23DB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2115" y="2698750"/>
            <a:ext cx="330835" cy="14605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solidFill>
              <a:srgbClr val="000000">
                <a:alpha val="0"/>
              </a:srgb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</a:p>
        </p:txBody>
      </p:sp>
      <p:sp>
        <p:nvSpPr>
          <p:cNvPr id="5" name="矩形 4">
            <a:extLst xmlns:a="http://schemas.openxmlformats.org/drawingml/2006/main">
              <a:ext uri="{FF2B5EF4-FFF2-40B4-BE49-F238E27FC236}">
                <a16:creationId xmlns:a16="http://schemas.microsoft.com/office/drawing/2014/main" id="{8D9D3BD4-392E-4648-9866-4D708ED39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53495" y="2698750"/>
            <a:ext cx="330835" cy="146050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solidFill>
              <a:srgbClr val="000000">
                <a:alpha val="0"/>
              </a:srgbClr>
            </a:solidFill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lnSpc>
                <a:spcPct val="120000"/>
              </a:lnSpc>
              <a:buNone/>
            </a:pPr>
          </a:p>
        </p:txBody>
      </p:sp>
      <p:sp>
        <p:nvSpPr>
          <p:cNvPr id="8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C8D99262-C182-4464-BC5C-F19E97128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69562FE1-3DAD-4B1D-A8D5-9CB0E8340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0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C572A539-1BE8-4F50-AAD7-A895DF068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1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2577EE29-8BF3-4255-A9AD-15C87AD32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1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585CC98D-CC0C-492B-B83A-73850AAEA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Page number">
            <a:extLst xmlns:a="http://schemas.openxmlformats.org/drawingml/2006/main">
              <a:ext uri="{FF2B5EF4-FFF2-40B4-BE49-F238E27FC236}">
                <a16:creationId xmlns:a16="http://schemas.microsoft.com/office/drawing/2014/main" id="{3D25CEC3-9F92-4DC6-9DFF-6ABD7C44A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63</a:t>
            </a:r>
          </a:p>
        </p:txBody>
      </p:sp>
    </p:spTree>
    <p:extLst>
      <p:ext uri="{BB962C8B-B14F-4D97-AF65-F5344CB8AC3E}">
        <p14:creationId xmlns:p14="http://schemas.microsoft.com/office/powerpoint/2010/main" val="634989962"/>
      </p:ext>
    </p:extLst>
  </p:cSld>
</p:sld>
</file>

<file path=ppt/slides/slide6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8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9da2b5a5814b0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900" y="0"/>
            <a:ext cx="8572500" cy="6858000"/>
          </a:xfrm>
          <a:prstGeom xmlns:a="http://schemas.openxmlformats.org/drawingml/2006/main" prst="rect">
            <a:avLst/>
          </a:prstGeom>
        </p:spPr>
      </p:pic>
      <p:pic>
        <p:nvPicPr>
          <p:cNvPr id="29" name="图片 1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b9e64c37a3441b">
            <a:extLst>
              <a:ext uri="{96DAC541-7B7A-43D3-8B79-37D633B846F1}">
                <asvg:svgBlip xmlns:asvg="http://schemas.microsoft.com/office/drawing/2016/SVG/main" r:embed="R62d68c97b67642c4"/>
              </a:ext>
            </a:extLst>
          </a:blip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517765" y="1406525"/>
            <a:ext cx="4239260" cy="4239260"/>
          </a:xfrm>
          <a:prstGeom xmlns:a="http://schemas.openxmlformats.org/drawingml/2006/main" prst="rect">
            <a:avLst/>
          </a:prstGeom>
        </p:spPr>
      </p:pic>
      <p:cxnSp>
        <p:nvCxnSpPr>
          <p:cNvPr id="30" name="曲线连接符 5"/>
          <p:cNvCxnSpPr/>
          <p:nvPr/>
        </p:nvCxnSpPr>
        <p:spPr>
          <a:xfrm xmlns:a="http://schemas.openxmlformats.org/drawingml/2006/main" flipV="1">
            <a:off x="1517650" y="2360930"/>
            <a:ext cx="2851150" cy="1431925"/>
          </a:xfrm>
          <a:prstGeom xmlns:a="http://schemas.openxmlformats.org/drawingml/2006/main" prst="curvedConnector3">
            <a:avLst>
              <a:gd name="adj1" fmla="val 50022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31" name="曲线连接符 7"/>
          <p:cNvCxnSpPr/>
          <p:nvPr/>
        </p:nvCxnSpPr>
        <p:spPr>
          <a:xfrm xmlns:a="http://schemas.openxmlformats.org/drawingml/2006/main" rot="5400000" flipV="1">
            <a:off x="1447800" y="3862705"/>
            <a:ext cx="1118235" cy="95885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32" name="曲线连接符 8"/>
          <p:cNvCxnSpPr/>
          <p:nvPr/>
        </p:nvCxnSpPr>
        <p:spPr>
          <a:xfrm xmlns:a="http://schemas.openxmlformats.org/drawingml/2006/main">
            <a:off x="1557655" y="3803015"/>
            <a:ext cx="1355725" cy="786130"/>
          </a:xfrm>
          <a:prstGeom xmlns:a="http://schemas.openxmlformats.org/drawingml/2006/main" prst="curvedConnector3">
            <a:avLst>
              <a:gd name="adj1" fmla="val 50023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0" name="文本框 9">
            <a:extLst xmlns:a="http://schemas.openxmlformats.org/drawingml/2006/main">
              <a:ext uri="{FF2B5EF4-FFF2-40B4-BE49-F238E27FC236}">
                <a16:creationId xmlns:a16="http://schemas.microsoft.com/office/drawing/2014/main" id="{38694CF2-AA58-49EA-9C9E-118F3850D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00" y="3735070"/>
            <a:ext cx="1732280" cy="922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多媒体盒</a:t>
            </a:r>
          </a:p>
          <a:p xmlns:a="http://schemas.openxmlformats.org/drawingml/2006/main">
            <a:r>
              <a:rPr>
                <a:solidFill>
                  <a:srgbClr val="FF0000"/>
                </a:solidFill>
              </a:rPr>
              <a:t>四周与隔板</a:t>
            </a:r>
          </a:p>
          <a:p xmlns:a="http://schemas.openxmlformats.org/drawingml/2006/main">
            <a:r>
              <a:rPr>
                <a:solidFill>
                  <a:srgbClr val="FF0000"/>
                </a:solidFill>
              </a:rPr>
              <a:t>间距</a:t>
            </a:r>
            <a:r>
              <a:rPr>
                <a:solidFill>
                  <a:srgbClr val="FF0000"/>
                </a:solidFill>
              </a:rPr>
              <a:t>20mm</a:t>
            </a:r>
            <a:r>
              <a:rPr>
                <a:solidFill>
                  <a:srgbClr val="FF0000"/>
                </a:solidFill>
              </a:rPr>
              <a:t>左右</a:t>
            </a:r>
          </a:p>
        </p:txBody>
      </p:sp>
      <p:sp>
        <p:nvSpPr>
          <p:cNvPr id="19" name="文本框 18">
            <a:extLst xmlns:a="http://schemas.openxmlformats.org/drawingml/2006/main">
              <a:ext uri="{FF2B5EF4-FFF2-40B4-BE49-F238E27FC236}">
                <a16:creationId xmlns:a16="http://schemas.microsoft.com/office/drawing/2014/main" id="{022431BA-34D1-4D56-B33C-B2A89175F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92745" y="2863215"/>
            <a:ext cx="2926080" cy="922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latin typeface="微软雅黑"/>
                <a:ea typeface="微软雅黑"/>
                <a:cs typeface="微软雅黑"/>
              </a:rPr>
              <a:t>当障碍物前方需要放隔板时</a:t>
            </a:r>
          </a:p>
          <a:p xmlns:a="http://schemas.openxmlformats.org/drawingml/2006/main">
            <a:r>
              <a:rPr>
                <a:latin typeface="微软雅黑"/>
                <a:ea typeface="微软雅黑"/>
                <a:cs typeface="微软雅黑"/>
              </a:rPr>
              <a:t>隔板应后延伸负数值</a:t>
            </a:r>
          </a:p>
          <a:p xmlns:a="http://schemas.openxmlformats.org/drawingml/2006/main">
            <a:r>
              <a:rPr>
                <a:latin typeface="微软雅黑"/>
                <a:ea typeface="微软雅黑"/>
                <a:cs typeface="微软雅黑"/>
              </a:rPr>
              <a:t>（外壳厚度</a:t>
            </a:r>
            <a:r>
              <a:rPr>
                <a:latin typeface="微软雅黑"/>
                <a:ea typeface="微软雅黑"/>
                <a:cs typeface="微软雅黑"/>
              </a:rPr>
              <a:t>+</a:t>
            </a:r>
            <a:r>
              <a:rPr>
                <a:latin typeface="微软雅黑"/>
                <a:ea typeface="微软雅黑"/>
                <a:cs typeface="微软雅黑"/>
              </a:rPr>
              <a:t>间隙</a:t>
            </a:r>
            <a:r>
              <a:rPr>
                <a:latin typeface="微软雅黑"/>
                <a:ea typeface="微软雅黑"/>
                <a:cs typeface="微软雅黑"/>
              </a:rPr>
              <a:t>10mm)</a:t>
            </a:r>
          </a:p>
        </p:txBody>
      </p:sp>
      <p:sp>
        <p:nvSpPr>
          <p:cNvPr id="22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25C019E1-FF65-4B78-BDCA-2B3FC35A5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33D2F7A5-DF32-420C-9A1C-D7CF8C69B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4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67A4E20E-919D-4A21-9581-389C63DA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5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D1FAA1DE-8626-44E3-BFB0-1227C06CE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6" name="Footer line">
            <a:extLst xmlns:a="http://schemas.openxmlformats.org/drawingml/2006/main">
              <a:ext uri="{FF2B5EF4-FFF2-40B4-BE49-F238E27FC236}">
                <a16:creationId xmlns:a16="http://schemas.microsoft.com/office/drawing/2014/main" id="{B5C5FC07-75EE-4EC1-BD71-C8DEE4DA1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Page number">
            <a:extLst xmlns:a="http://schemas.openxmlformats.org/drawingml/2006/main">
              <a:ext uri="{FF2B5EF4-FFF2-40B4-BE49-F238E27FC236}">
                <a16:creationId xmlns:a16="http://schemas.microsoft.com/office/drawing/2014/main" id="{780F34F9-6C6C-4752-A3BD-4F97E9BDE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64</a:t>
            </a:r>
          </a:p>
        </p:txBody>
      </p:sp>
    </p:spTree>
    <p:extLst>
      <p:ext uri="{BB962C8B-B14F-4D97-AF65-F5344CB8AC3E}">
        <p14:creationId xmlns:p14="http://schemas.microsoft.com/office/powerpoint/2010/main" val="1513096376"/>
      </p:ext>
    </p:extLst>
  </p:cSld>
</p:sld>
</file>

<file path=ppt/slides/slide6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F9AE9718-4B21-4843-A14B-5E10C1D92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" y="885825"/>
            <a:ext cx="6502400" cy="508635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>
            <a:noFill/>
          </a:ln>
          <a:effectLst xmlns:a="http://schemas.openxmlformats.org/drawingml/2006/main">
            <a:outerShdw blurRad="50800" dist="38100" dir="2700000" algn="tl" rotWithShape="0">
              <a:schemeClr val="dk1">
                <a:alpha val="40000"/>
              </a:schemeClr>
            </a:outerShdw>
          </a:effectLst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23" name="图片 4"/>
          <p:cNvPicPr>
            <a:picLocks xmlns:a="http://schemas.openxmlformats.org/drawingml/2006/main" noChangeAspect="1"/>
          </p:cNvPicPr>
          <p:nvPr/>
        </p:nvPicPr>
        <p:blipFill rotWithShape="1">
          <a:blip xmlns:r="http://schemas.openxmlformats.org/officeDocument/2006/relationships" xmlns:a="http://schemas.openxmlformats.org/drawingml/2006/main" r:embed="Ra5ce27cf10184453"/>
          <a:srcRect xmlns:a="http://schemas.openxmlformats.org/drawingml/2006/main" l="2710" t="4579" r="2037" b="340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20775" y="882015"/>
            <a:ext cx="6026785" cy="4657725"/>
          </a:xfrm>
          <a:prstGeom xmlns:a="http://schemas.openxmlformats.org/drawingml/2006/main" prst="rect">
            <a:avLst/>
          </a:prstGeom>
          <a:effectLst xmlns:a="http://schemas.openxmlformats.org/drawingml/2006/main"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任意多边形: 形状 21">
            <a:extLst xmlns:a="http://schemas.openxmlformats.org/drawingml/2006/main">
              <a:ext uri="{FF2B5EF4-FFF2-40B4-BE49-F238E27FC236}">
                <a16:creationId xmlns:a16="http://schemas.microsoft.com/office/drawing/2014/main" id="{6F479E8D-B3CC-4ED1-9130-10C9DBAB27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2745" y="0"/>
            <a:ext cx="8009890" cy="6858000"/>
          </a:xfrm>
          <a:custGeom xmlns:a="http://schemas.openxmlformats.org/drawingml/2006/main"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</a:pPr>
          </a:p>
        </p:txBody>
      </p:sp>
      <p:sp>
        <p:nvSpPr>
          <p:cNvPr id="13" name="平行四边形 12">
            <a:extLst xmlns:a="http://schemas.openxmlformats.org/drawingml/2006/main">
              <a:ext uri="{FF2B5EF4-FFF2-40B4-BE49-F238E27FC236}">
                <a16:creationId xmlns:a16="http://schemas.microsoft.com/office/drawing/2014/main" id="{8663418B-EE83-4FB0-B7F9-38F214D65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653790" y="0"/>
            <a:ext cx="7750175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直角三角形 10">
            <a:extLst xmlns:a="http://schemas.openxmlformats.org/drawingml/2006/main">
              <a:ext uri="{FF2B5EF4-FFF2-40B4-BE49-F238E27FC236}">
                <a16:creationId xmlns:a16="http://schemas.microsoft.com/office/drawing/2014/main" id="{7EB92308-E7D3-4DB2-84CB-FA570EBFA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419735" y="542925"/>
            <a:ext cx="1638300" cy="1638300"/>
          </a:xfrm>
          <a:prstGeom xmlns:a="http://schemas.openxmlformats.org/drawingml/2006/main" prst="rtTriangle">
            <a:avLst/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lvl="0" algn="ctr">
              <a:buClrTx/>
              <a:buSzTx/>
              <a:buFontTx/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AA663EEA-4C8F-4041-81AA-F496742B1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6985" y="3940810"/>
            <a:ext cx="4274820" cy="17856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墙体中间墙柱或包管柱子</a:t>
            </a:r>
          </a:p>
        </p:txBody>
      </p:sp>
      <p:sp>
        <p:nvSpPr>
          <p:cNvPr id="14" name="平行四边形 13">
            <a:extLst xmlns:a="http://schemas.openxmlformats.org/drawingml/2006/main">
              <a:ext uri="{FF2B5EF4-FFF2-40B4-BE49-F238E27FC236}">
                <a16:creationId xmlns:a16="http://schemas.microsoft.com/office/drawing/2014/main" id="{90D7ECE0-679A-498B-B24D-390AEDBD5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387" y="0"/>
            <a:ext cx="7409774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50000"/>
              <a:alpha val="8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960ADD9E-F6D9-4E28-A328-A9DE432EB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9789F6B9-D25E-427B-8579-007BBFD7D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652D38F0-4A54-48EB-8BC6-81BAC7535E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208F449-1F50-45D9-BBD0-5EA6D28BD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9052CB09-91A5-40AC-85CB-5DB79420E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5FE6831B-AB43-400A-B1C8-05C1717ED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65</a:t>
            </a:r>
          </a:p>
        </p:txBody>
      </p:sp>
    </p:spTree>
    <p:extLst>
      <p:ext uri="{BB962C8B-B14F-4D97-AF65-F5344CB8AC3E}">
        <p14:creationId xmlns:p14="http://schemas.microsoft.com/office/powerpoint/2010/main" val="1447397202"/>
      </p:ext>
    </p:extLst>
  </p:cSld>
</p:sld>
</file>

<file path=ppt/slides/slide6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b8807ef04944d2"/>
          <a:srcRect xmlns:a="http://schemas.openxmlformats.org/drawingml/2006/main" l="2700" t="2706" r="1949" b="270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47345" y="271145"/>
            <a:ext cx="7578725" cy="6014720"/>
          </a:xfrm>
          <a:prstGeom xmlns:a="http://schemas.openxmlformats.org/drawingml/2006/main" prst="rect">
            <a:avLst/>
          </a:prstGeom>
        </p:spPr>
      </p:pic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58A642B9-FC11-4898-92EE-BA95E5F4B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6150" y="1722755"/>
            <a:ext cx="3437890" cy="38563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>
              <a:lnSpc>
                <a:spcPct val="170000"/>
              </a:lnSpc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</a:t>
            </a: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1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：</a:t>
            </a:r>
          </a:p>
          <a:p xmlns:a="http://schemas.openxmlformats.org/drawingml/2006/main">
            <a:pPr indent="457200">
              <a:lnSpc>
                <a:spcPct val="170000"/>
              </a:lnSpc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柜体与障碍物的距离预留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20mm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以上</a:t>
            </a:r>
          </a:p>
          <a:p xmlns:a="http://schemas.openxmlformats.org/drawingml/2006/main">
            <a:pPr indent="457200">
              <a:lnSpc>
                <a:spcPct val="170000"/>
              </a:lnSpc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设计时放一组柜子在墙柱前面位置，避免墙柱横跨两组</a:t>
            </a:r>
          </a:p>
          <a:p xmlns:a="http://schemas.openxmlformats.org/drawingml/2006/main">
            <a:pPr indent="457200">
              <a:lnSpc>
                <a:spcPct val="170000"/>
              </a:lnSpc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墙柱位置设计使用</a:t>
            </a: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浅柜</a:t>
            </a:r>
          </a:p>
          <a:p xmlns:a="http://schemas.openxmlformats.org/drawingml/2006/main">
            <a:pPr indent="457200">
              <a:lnSpc>
                <a:spcPct val="170000"/>
              </a:lnSpc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柜体背板离墙柱不低于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20mm</a:t>
            </a:r>
          </a:p>
        </p:txBody>
      </p:sp>
      <p:cxnSp>
        <p:nvCxnSpPr>
          <p:cNvPr id="26" name="直接箭头连接符 5"/>
          <p:cNvCxnSpPr/>
          <p:nvPr/>
        </p:nvCxnSpPr>
        <p:spPr>
          <a:xfrm xmlns:a="http://schemas.openxmlformats.org/drawingml/2006/main" flipV="1">
            <a:off x="1097915" y="4142740"/>
            <a:ext cx="169545" cy="778510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rgbClr val="FF0000"/>
            </a:solidFill>
            <a:tailEnd type="arrow" w="med" len="med"/>
          </a:ln>
        </p:spPr>
        <p:style>
          <a:lnRef xmlns:a="http://schemas.openxmlformats.org/drawingml/2006/main" idx="3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91418BD7-174F-4E8D-AADC-919058F6D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" y="5091430"/>
            <a:ext cx="86868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cxnSp>
        <p:nvCxnSpPr>
          <p:cNvPr id="28" name="直接箭头连接符 7"/>
          <p:cNvCxnSpPr/>
          <p:nvPr/>
        </p:nvCxnSpPr>
        <p:spPr>
          <a:xfrm xmlns:a="http://schemas.openxmlformats.org/drawingml/2006/main" flipH="1" flipV="1">
            <a:off x="7317105" y="4142740"/>
            <a:ext cx="499110" cy="788670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rgbClr val="FF0000"/>
            </a:solidFill>
            <a:tailEnd type="arrow" w="med" len="med"/>
          </a:ln>
        </p:spPr>
        <p:style>
          <a:lnRef xmlns:a="http://schemas.openxmlformats.org/drawingml/2006/main" idx="3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4A469D97-DD2B-4918-A700-13609B363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015" y="4991735"/>
            <a:ext cx="86868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sp>
        <p:nvSpPr>
          <p:cNvPr id="11" name="上箭头 10">
            <a:extLst xmlns:a="http://schemas.openxmlformats.org/drawingml/2006/main">
              <a:ext uri="{FF2B5EF4-FFF2-40B4-BE49-F238E27FC236}">
                <a16:creationId xmlns:a16="http://schemas.microsoft.com/office/drawing/2014/main" id="{7453E6D1-FA6D-44E3-887B-39A185293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41035" y="4142740"/>
            <a:ext cx="115570" cy="588645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FF0000"/>
          </a:solidFill>
        </p:spPr>
        <p:style>
          <a:lnRef xmlns:a="http://schemas.openxmlformats.org/drawingml/2006/main" idx="2">
            <a:schemeClr val="accent6">
              <a:shade val="50000"/>
            </a:schemeClr>
          </a:lnRef>
          <a:fillRef xmlns:a="http://schemas.openxmlformats.org/drawingml/2006/main" idx="1">
            <a:schemeClr val="accent6"/>
          </a:fillRef>
          <a:effectRef xmlns:a="http://schemas.openxmlformats.org/drawingml/2006/main" idx="0">
            <a:schemeClr val="accent6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文本框 11">
            <a:extLst xmlns:a="http://schemas.openxmlformats.org/drawingml/2006/main">
              <a:ext uri="{FF2B5EF4-FFF2-40B4-BE49-F238E27FC236}">
                <a16:creationId xmlns:a16="http://schemas.microsoft.com/office/drawing/2014/main" id="{83E3DA44-7CD2-4070-B719-382E3DD9F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6075" y="4921250"/>
            <a:ext cx="64008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浅柜</a:t>
            </a:r>
          </a:p>
        </p:txBody>
      </p:sp>
      <p:cxnSp>
        <p:nvCxnSpPr>
          <p:cNvPr id="32" name="曲线连接符 12"/>
          <p:cNvCxnSpPr/>
          <p:nvPr/>
        </p:nvCxnSpPr>
        <p:spPr>
          <a:xfrm xmlns:a="http://schemas.openxmlformats.org/drawingml/2006/main" rot="5400000">
            <a:off x="4847590" y="2409825"/>
            <a:ext cx="1357630" cy="369570"/>
          </a:xfrm>
          <a:prstGeom xmlns:a="http://schemas.openxmlformats.org/drawingml/2006/main" prst="curvedConnector3">
            <a:avLst>
              <a:gd name="adj1" fmla="val 50047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33" name="曲线连接符 13"/>
          <p:cNvCxnSpPr/>
          <p:nvPr/>
        </p:nvCxnSpPr>
        <p:spPr>
          <a:xfrm xmlns:a="http://schemas.openxmlformats.org/drawingml/2006/main" rot="5400000" flipV="1">
            <a:off x="4816475" y="2475865"/>
            <a:ext cx="1797685" cy="5080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34" name="曲线连接符 14"/>
          <p:cNvCxnSpPr/>
          <p:nvPr/>
        </p:nvCxnSpPr>
        <p:spPr>
          <a:xfrm xmlns:a="http://schemas.openxmlformats.org/drawingml/2006/main" rot="5400000" flipV="1">
            <a:off x="5400675" y="2635885"/>
            <a:ext cx="928370" cy="346710"/>
          </a:xfrm>
          <a:prstGeom xmlns:a="http://schemas.openxmlformats.org/drawingml/2006/main" prst="curvedConnector3">
            <a:avLst>
              <a:gd name="adj1" fmla="val 50068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6" name="文本框 15">
            <a:extLst xmlns:a="http://schemas.openxmlformats.org/drawingml/2006/main">
              <a:ext uri="{FF2B5EF4-FFF2-40B4-BE49-F238E27FC236}">
                <a16:creationId xmlns:a16="http://schemas.microsoft.com/office/drawing/2014/main" id="{2756484B-96AC-4A98-9F33-D761378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9535" y="1107440"/>
            <a:ext cx="264668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与墙之间距离</a:t>
            </a:r>
            <a:r>
              <a:rPr>
                <a:solidFill>
                  <a:srgbClr val="FF0000"/>
                </a:solidFill>
              </a:rPr>
              <a:t>20mm</a:t>
            </a:r>
            <a:r>
              <a:rPr>
                <a:solidFill>
                  <a:srgbClr val="FF0000"/>
                </a:solidFill>
              </a:rPr>
              <a:t>左右</a:t>
            </a:r>
          </a:p>
        </p:txBody>
      </p:sp>
      <p:sp>
        <p:nvSpPr>
          <p:cNvPr id="18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E484C710-5335-473E-8EEF-CBA13200E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11483742-8830-40CA-B5F9-7CE3B5D35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0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5D05C03A-5FA9-4A31-9177-64603137E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1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8D377A28-B387-4077-BA10-B04D81F74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FC80ACFA-348E-451E-AEA1-868568B7C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Page number">
            <a:extLst xmlns:a="http://schemas.openxmlformats.org/drawingml/2006/main">
              <a:ext uri="{FF2B5EF4-FFF2-40B4-BE49-F238E27FC236}">
                <a16:creationId xmlns:a16="http://schemas.microsoft.com/office/drawing/2014/main" id="{D9D8F8B9-7351-4008-835E-BACEA1BF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66</a:t>
            </a:r>
          </a:p>
        </p:txBody>
      </p:sp>
    </p:spTree>
    <p:extLst>
      <p:ext uri="{BB962C8B-B14F-4D97-AF65-F5344CB8AC3E}">
        <p14:creationId xmlns:p14="http://schemas.microsoft.com/office/powerpoint/2010/main" val="101600532"/>
      </p:ext>
    </p:extLst>
  </p:cSld>
</p:sld>
</file>

<file path=ppt/slides/slide6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4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faa450891f4cdd"/>
          <a:srcRect xmlns:a="http://schemas.openxmlformats.org/drawingml/2006/main" l="3086" t="3572" r="1835" b="358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27355" y="638810"/>
            <a:ext cx="7141210" cy="5579110"/>
          </a:xfrm>
          <a:prstGeom xmlns:a="http://schemas.openxmlformats.org/drawingml/2006/main" prst="rect">
            <a:avLst/>
          </a:prstGeom>
        </p:spPr>
      </p:pic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594A0B64-CBB2-4029-B64D-DAD7D0682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0915" y="1722755"/>
            <a:ext cx="3437890" cy="385635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处理方法2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：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柜体与障碍物的距离预留20mm以上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设计时放一组柜子在墙柱前面位置，避免墙柱横跨两组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墙柱位置设计使用</a:t>
            </a: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后</a:t>
            </a: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切角柜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柜体背板离墙柱不低于20mm</a:t>
            </a:r>
          </a:p>
        </p:txBody>
      </p:sp>
      <p:cxnSp>
        <p:nvCxnSpPr>
          <p:cNvPr id="26" name="直接箭头连接符 5"/>
          <p:cNvCxnSpPr/>
          <p:nvPr/>
        </p:nvCxnSpPr>
        <p:spPr>
          <a:xfrm xmlns:a="http://schemas.openxmlformats.org/drawingml/2006/main" flipV="1">
            <a:off x="1097915" y="4142740"/>
            <a:ext cx="169545" cy="778510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rgbClr val="FF0000"/>
            </a:solidFill>
            <a:tailEnd type="arrow" w="med" len="med"/>
          </a:ln>
        </p:spPr>
        <p:style>
          <a:lnRef xmlns:a="http://schemas.openxmlformats.org/drawingml/2006/main" idx="3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0FE30218-8070-468D-8316-7EA40FE49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65" y="5091430"/>
            <a:ext cx="86868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cxnSp>
        <p:nvCxnSpPr>
          <p:cNvPr id="28" name="直接箭头连接符 7"/>
          <p:cNvCxnSpPr/>
          <p:nvPr/>
        </p:nvCxnSpPr>
        <p:spPr>
          <a:xfrm xmlns:a="http://schemas.openxmlformats.org/drawingml/2006/main" flipH="1" flipV="1">
            <a:off x="7328535" y="4142740"/>
            <a:ext cx="499110" cy="788670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rgbClr val="FF0000"/>
            </a:solidFill>
            <a:tailEnd type="arrow" w="med" len="med"/>
          </a:ln>
        </p:spPr>
        <p:style>
          <a:lnRef xmlns:a="http://schemas.openxmlformats.org/drawingml/2006/main" idx="3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0EA7EAA8-1794-466D-9C4B-ECE59D7A4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86015" y="4991735"/>
            <a:ext cx="86868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sp>
        <p:nvSpPr>
          <p:cNvPr id="11" name="上箭头 10">
            <a:extLst xmlns:a="http://schemas.openxmlformats.org/drawingml/2006/main">
              <a:ext uri="{FF2B5EF4-FFF2-40B4-BE49-F238E27FC236}">
                <a16:creationId xmlns:a16="http://schemas.microsoft.com/office/drawing/2014/main" id="{EE7B77AC-5F3B-48A9-8552-37180C9A1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2350" y="4242435"/>
            <a:ext cx="115570" cy="588645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FF0000"/>
          </a:solidFill>
        </p:spPr>
        <p:style>
          <a:lnRef xmlns:a="http://schemas.openxmlformats.org/drawingml/2006/main" idx="2">
            <a:schemeClr val="accent6">
              <a:shade val="50000"/>
            </a:schemeClr>
          </a:lnRef>
          <a:fillRef xmlns:a="http://schemas.openxmlformats.org/drawingml/2006/main" idx="1">
            <a:schemeClr val="accent6"/>
          </a:fillRef>
          <a:effectRef xmlns:a="http://schemas.openxmlformats.org/drawingml/2006/main" idx="0">
            <a:schemeClr val="accent6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2" name="文本框 11">
            <a:extLst xmlns:a="http://schemas.openxmlformats.org/drawingml/2006/main">
              <a:ext uri="{FF2B5EF4-FFF2-40B4-BE49-F238E27FC236}">
                <a16:creationId xmlns:a16="http://schemas.microsoft.com/office/drawing/2014/main" id="{4FFDA784-1B59-4450-A24F-5B043B92B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2615" y="5091430"/>
            <a:ext cx="86868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缺角柜</a:t>
            </a:r>
          </a:p>
        </p:txBody>
      </p:sp>
      <p:cxnSp>
        <p:nvCxnSpPr>
          <p:cNvPr id="32" name="曲线连接符 12"/>
          <p:cNvCxnSpPr/>
          <p:nvPr/>
        </p:nvCxnSpPr>
        <p:spPr>
          <a:xfrm xmlns:a="http://schemas.openxmlformats.org/drawingml/2006/main" rot="5400000">
            <a:off x="4496435" y="2574925"/>
            <a:ext cx="1345565" cy="225425"/>
          </a:xfrm>
          <a:prstGeom xmlns:a="http://schemas.openxmlformats.org/drawingml/2006/main" prst="curvedConnector3">
            <a:avLst>
              <a:gd name="adj1" fmla="val 50024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33" name="曲线连接符 13"/>
          <p:cNvCxnSpPr/>
          <p:nvPr/>
        </p:nvCxnSpPr>
        <p:spPr>
          <a:xfrm xmlns:a="http://schemas.openxmlformats.org/drawingml/2006/main" rot="5400000" flipV="1">
            <a:off x="4407535" y="2656840"/>
            <a:ext cx="1797685" cy="50800"/>
          </a:xfrm>
          <a:prstGeom xmlns:a="http://schemas.openxmlformats.org/drawingml/2006/main" prst="curvedConnector3">
            <a:avLst>
              <a:gd name="adj1" fmla="val 50000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34" name="曲线连接符 14"/>
          <p:cNvCxnSpPr/>
          <p:nvPr/>
        </p:nvCxnSpPr>
        <p:spPr>
          <a:xfrm xmlns:a="http://schemas.openxmlformats.org/drawingml/2006/main" rot="5400000" flipV="1">
            <a:off x="5041265" y="2875280"/>
            <a:ext cx="928370" cy="346710"/>
          </a:xfrm>
          <a:prstGeom xmlns:a="http://schemas.openxmlformats.org/drawingml/2006/main" prst="curvedConnector3">
            <a:avLst>
              <a:gd name="adj1" fmla="val 50068"/>
            </a:avLst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6" name="文本框 15">
            <a:extLst xmlns:a="http://schemas.openxmlformats.org/drawingml/2006/main">
              <a:ext uri="{FF2B5EF4-FFF2-40B4-BE49-F238E27FC236}">
                <a16:creationId xmlns:a16="http://schemas.microsoft.com/office/drawing/2014/main" id="{4683B6C8-313A-431C-B08F-1182F43A9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72660" y="1354455"/>
            <a:ext cx="264668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与墙之间距离</a:t>
            </a:r>
            <a:r>
              <a:rPr>
                <a:solidFill>
                  <a:srgbClr val="FF0000"/>
                </a:solidFill>
              </a:rPr>
              <a:t>20mm</a:t>
            </a:r>
            <a:r>
              <a:rPr>
                <a:solidFill>
                  <a:srgbClr val="FF0000"/>
                </a:solidFill>
              </a:rPr>
              <a:t>左右</a:t>
            </a:r>
          </a:p>
        </p:txBody>
      </p:sp>
      <p:sp>
        <p:nvSpPr>
          <p:cNvPr id="18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2A774882-FF6E-4B76-8647-67E338A16E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5F0E7307-E2B2-46E2-B468-43343964B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0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20422659-D403-438D-96EF-14EC25539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1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C54EF4CC-5EBE-4246-BA13-1CBF91FED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DD8C6847-08A7-4723-8A25-6414BFAB7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Page number">
            <a:extLst xmlns:a="http://schemas.openxmlformats.org/drawingml/2006/main">
              <a:ext uri="{FF2B5EF4-FFF2-40B4-BE49-F238E27FC236}">
                <a16:creationId xmlns:a16="http://schemas.microsoft.com/office/drawing/2014/main" id="{6AC0127B-3345-43FB-BACE-AD5DA6FB5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67</a:t>
            </a:r>
          </a:p>
        </p:txBody>
      </p:sp>
    </p:spTree>
    <p:extLst>
      <p:ext uri="{BB962C8B-B14F-4D97-AF65-F5344CB8AC3E}">
        <p14:creationId xmlns:p14="http://schemas.microsoft.com/office/powerpoint/2010/main" val="1660856932"/>
      </p:ext>
    </p:extLst>
  </p:cSld>
</p:sld>
</file>

<file path=ppt/slides/slide6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矩形 1">
            <a:extLst xmlns:a="http://schemas.openxmlformats.org/drawingml/2006/main">
              <a:ext uri="{FF2B5EF4-FFF2-40B4-BE49-F238E27FC236}">
                <a16:creationId xmlns:a16="http://schemas.microsoft.com/office/drawing/2014/main" id="{41E21D04-259D-4FAE-8DA8-17E2B8485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" y="885825"/>
            <a:ext cx="6502400" cy="5086350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lt1"/>
          </a:solidFill>
          <a:ln xmlns:a="http://schemas.openxmlformats.org/drawingml/2006/main">
            <a:noFill/>
          </a:ln>
          <a:effectLst xmlns:a="http://schemas.openxmlformats.org/drawingml/2006/main">
            <a:outerShdw blurRad="50800" dist="38100" dir="2700000" algn="tl" rotWithShape="0">
              <a:schemeClr val="dk1">
                <a:alpha val="40000"/>
              </a:schemeClr>
            </a:outerShdw>
          </a:effectLst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pic>
        <p:nvPicPr>
          <p:cNvPr id="23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74a04c7dcd54ab7"/>
          <a:srcRect xmlns:a="http://schemas.openxmlformats.org/drawingml/2006/main" l="2883" t="4079" r="1882" b="1615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9150" y="909955"/>
            <a:ext cx="6223000" cy="4170045"/>
          </a:xfrm>
          <a:prstGeom xmlns:a="http://schemas.openxmlformats.org/drawingml/2006/main" prst="rect">
            <a:avLst/>
          </a:prstGeom>
        </p:spPr>
      </p:pic>
      <p:sp>
        <p:nvSpPr>
          <p:cNvPr id="4" name="任意多边形: 形状 21">
            <a:extLst xmlns:a="http://schemas.openxmlformats.org/drawingml/2006/main">
              <a:ext uri="{FF2B5EF4-FFF2-40B4-BE49-F238E27FC236}">
                <a16:creationId xmlns:a16="http://schemas.microsoft.com/office/drawing/2014/main" id="{87A4E5EA-12EE-4E45-8143-3DE542590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4182745" y="0"/>
            <a:ext cx="8009890" cy="6858000"/>
          </a:xfrm>
          <a:custGeom xmlns:a="http://schemas.openxmlformats.org/drawingml/2006/main">
            <a:gdLst>
              <a:gd name="connsiteX0" fmla="*/ 7136494 w 8010052"/>
              <a:gd name="connsiteY0" fmla="*/ 0 h 6858001"/>
              <a:gd name="connsiteX1" fmla="*/ 8010052 w 8010052"/>
              <a:gd name="connsiteY1" fmla="*/ 0 h 6858001"/>
              <a:gd name="connsiteX2" fmla="*/ 8010052 w 8010052"/>
              <a:gd name="connsiteY2" fmla="*/ 6858000 h 6858001"/>
              <a:gd name="connsiteX3" fmla="*/ 7156723 w 8010052"/>
              <a:gd name="connsiteY3" fmla="*/ 6858000 h 6858001"/>
              <a:gd name="connsiteX4" fmla="*/ 7156723 w 8010052"/>
              <a:gd name="connsiteY4" fmla="*/ 6858001 h 6858001"/>
              <a:gd name="connsiteX5" fmla="*/ 0 w 8010052"/>
              <a:gd name="connsiteY5" fmla="*/ 6858001 h 6858001"/>
              <a:gd name="connsiteX6" fmla="*/ 7136494 w 8010052"/>
              <a:gd name="connsiteY6" fmla="*/ 19386 h 6858001"/>
            </a:gdLst>
            <a:rect l="l" t="t" r="r" b="b"/>
            <a:pathLst>
              <a:path w="8010052" h="6858001">
                <a:moveTo>
                  <a:pt x="7136494" y="0"/>
                </a:moveTo>
                <a:lnTo>
                  <a:pt x="8010052" y="0"/>
                </a:lnTo>
                <a:lnTo>
                  <a:pt x="8010052" y="6858000"/>
                </a:lnTo>
                <a:lnTo>
                  <a:pt x="7156723" y="6858000"/>
                </a:lnTo>
                <a:lnTo>
                  <a:pt x="7156723" y="6858001"/>
                </a:lnTo>
                <a:lnTo>
                  <a:pt x="0" y="6858001"/>
                </a:lnTo>
                <a:lnTo>
                  <a:pt x="7136494" y="19386"/>
                </a:lnTo>
                <a:close/>
              </a:path>
            </a:pathLst>
          </a:custGeom>
          <a:solidFill xmlns:a="http://schemas.openxmlformats.org/drawingml/2006/main">
            <a:schemeClr val="bg1">
              <a:lumMod val="7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wrap="square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10000"/>
              </a:lnSpc>
              <a:buNone/>
            </a:pPr>
          </a:p>
        </p:txBody>
      </p:sp>
      <p:sp>
        <p:nvSpPr>
          <p:cNvPr id="13" name="平行四边形 12">
            <a:extLst xmlns:a="http://schemas.openxmlformats.org/drawingml/2006/main">
              <a:ext uri="{FF2B5EF4-FFF2-40B4-BE49-F238E27FC236}">
                <a16:creationId xmlns:a16="http://schemas.microsoft.com/office/drawing/2014/main" id="{B21C699D-9206-4C5F-818C-351F66B0A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3653790" y="0"/>
            <a:ext cx="7750175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直角三角形 10">
            <a:extLst xmlns:a="http://schemas.openxmlformats.org/drawingml/2006/main">
              <a:ext uri="{FF2B5EF4-FFF2-40B4-BE49-F238E27FC236}">
                <a16:creationId xmlns:a16="http://schemas.microsoft.com/office/drawing/2014/main" id="{C8386C03-D685-4BEE-AF4F-14A36E466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5400000" flipH="0" flipV="0">
            <a:off x="419735" y="542925"/>
            <a:ext cx="1638300" cy="1638300"/>
          </a:xfrm>
          <a:prstGeom xmlns:a="http://schemas.openxmlformats.org/drawingml/2006/main" prst="rtTriangle">
            <a:avLst/>
          </a:prstGeom>
          <a:solidFill xmlns:a="http://schemas.openxmlformats.org/drawingml/2006/main">
            <a:schemeClr val="bg1">
              <a:lumMod val="9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vert="horz" wrap="square" anchor="ctr">
            <a:noAutofit/>
          </a:bodyPr>
          <a:lstStyle xmlns:a="http://schemas.openxmlformats.org/drawingml/2006/main"/>
          <a:p xmlns:a="http://schemas.openxmlformats.org/drawingml/2006/main">
            <a:pPr lvl="0" algn="ctr">
              <a:buClrTx/>
              <a:buSzTx/>
              <a:buFontTx/>
              <a:buNone/>
            </a:pPr>
          </a:p>
        </p:txBody>
      </p: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EF01A485-EA22-498B-B5E0-2AFB5E79B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6985" y="3940810"/>
            <a:ext cx="4274820" cy="17856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ctr"/>
          <a:lstStyle xmlns:a="http://schemas.openxmlformats.org/drawingml/2006/main"/>
          <a:p xmlns:a="http://schemas.openxmlformats.org/drawingml/2006/main"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墙角有柱子或包管柱子</a:t>
            </a:r>
          </a:p>
        </p:txBody>
      </p:sp>
      <p:sp>
        <p:nvSpPr>
          <p:cNvPr id="14" name="平行四边形 13">
            <a:extLst xmlns:a="http://schemas.openxmlformats.org/drawingml/2006/main">
              <a:ext uri="{FF2B5EF4-FFF2-40B4-BE49-F238E27FC236}">
                <a16:creationId xmlns:a16="http://schemas.microsoft.com/office/drawing/2014/main" id="{A18859B8-ED70-4273-B602-D68BDBC44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9387" y="0"/>
            <a:ext cx="7409774" cy="6858000"/>
          </a:xfrm>
          <a:prstGeom xmlns:a="http://schemas.openxmlformats.org/drawingml/2006/main" prst="parallelogram">
            <a:avLst>
              <a:gd name="adj" fmla="val 104088"/>
            </a:avLst>
          </a:prstGeom>
          <a:solidFill xmlns:a="http://schemas.openxmlformats.org/drawingml/2006/main">
            <a:schemeClr val="bg1">
              <a:lumMod val="50000"/>
              <a:alpha val="8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6A6B5376-B1D0-4D41-ADA1-473E5F408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6C438048-F9C9-4D21-9D52-583649662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747C75F3-03B1-42CA-951C-662E71EAC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CE8E0F56-8929-4469-99A7-A500EF6B3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451C4F4B-EABB-45DB-BD20-E16D06B89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DAA0AE92-7425-46FF-8E81-A3253B738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68</a:t>
            </a:r>
          </a:p>
        </p:txBody>
      </p:sp>
    </p:spTree>
    <p:extLst>
      <p:ext uri="{BB962C8B-B14F-4D97-AF65-F5344CB8AC3E}">
        <p14:creationId xmlns:p14="http://schemas.microsoft.com/office/powerpoint/2010/main" val="139683033"/>
      </p:ext>
    </p:extLst>
  </p:cSld>
</p:sld>
</file>

<file path=ppt/slides/slide6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6" name="图片 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fdcb9b5ae94dd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1505" y="3540125"/>
            <a:ext cx="7324090" cy="3070225"/>
          </a:xfrm>
          <a:prstGeom xmlns:a="http://schemas.openxmlformats.org/drawingml/2006/main" prst="rect">
            <a:avLst/>
          </a:prstGeom>
        </p:spPr>
      </p:pic>
      <p:pic>
        <p:nvPicPr>
          <p:cNvPr id="27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8398a2b9f7b4852"/>
          <a:srcRect xmlns:a="http://schemas.openxmlformats.org/drawingml/2006/main" l="439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82650" y="220345"/>
            <a:ext cx="7122160" cy="3113405"/>
          </a:xfrm>
          <a:prstGeom xmlns:a="http://schemas.openxmlformats.org/drawingml/2006/main" prst="rect">
            <a:avLst/>
          </a:prstGeom>
        </p:spPr>
      </p:pic>
      <p:sp>
        <p:nvSpPr>
          <p:cNvPr id="17" name="文本框 16">
            <a:extLst xmlns:a="http://schemas.openxmlformats.org/drawingml/2006/main">
              <a:ext uri="{FF2B5EF4-FFF2-40B4-BE49-F238E27FC236}">
                <a16:creationId xmlns:a16="http://schemas.microsoft.com/office/drawing/2014/main" id="{6F1D949A-CD45-41C6-BB10-C6FCD10E0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4870" y="1640840"/>
            <a:ext cx="3466465" cy="432689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处理方法：</a:t>
            </a:r>
          </a:p>
          <a:p xmlns:a="http://schemas.openxmlformats.org/drawingml/2006/main">
            <a:pPr indent="360045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处理这种情况主要是与柜体样式有关</a:t>
            </a:r>
          </a:p>
          <a:p xmlns:a="http://schemas.openxmlformats.org/drawingml/2006/main">
            <a:pPr indent="360045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如设计一字型柜体，就要视柱子大小</a:t>
            </a:r>
          </a:p>
          <a:p xmlns:a="http://schemas.openxmlformats.org/drawingml/2006/main">
            <a:pPr indent="360045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柱子大于200以上(大柱)，就做浅柜或者使用后缺角柜处理</a:t>
            </a:r>
          </a:p>
          <a:p xmlns:a="http://schemas.openxmlformats.org/drawingml/2006/main">
            <a:pPr indent="360045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此处做浅柜时，柜内只能做层板，不做抽屉</a:t>
            </a:r>
          </a:p>
        </p:txBody>
      </p:sp>
      <p:sp>
        <p:nvSpPr>
          <p:cNvPr id="20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C5BE8217-4A9F-40CE-9FEF-EE26BE1BE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89C28C01-098F-498F-9606-0BEF72037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2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62BDDDEC-9604-4E03-87E1-E6E8D8EE1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3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AD86061-7E2A-427B-A106-360D82DA74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4" name="Footer line">
            <a:extLst xmlns:a="http://schemas.openxmlformats.org/drawingml/2006/main">
              <a:ext uri="{FF2B5EF4-FFF2-40B4-BE49-F238E27FC236}">
                <a16:creationId xmlns:a16="http://schemas.microsoft.com/office/drawing/2014/main" id="{A0D07FC3-EAC8-4618-BC2E-C73BEEB0A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Page number">
            <a:extLst xmlns:a="http://schemas.openxmlformats.org/drawingml/2006/main">
              <a:ext uri="{FF2B5EF4-FFF2-40B4-BE49-F238E27FC236}">
                <a16:creationId xmlns:a16="http://schemas.microsoft.com/office/drawing/2014/main" id="{712DF6FA-DF33-4BCB-93A6-F1BE32A87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69</a:t>
            </a:r>
          </a:p>
        </p:txBody>
      </p:sp>
    </p:spTree>
    <p:extLst>
      <p:ext uri="{BB962C8B-B14F-4D97-AF65-F5344CB8AC3E}">
        <p14:creationId xmlns:p14="http://schemas.microsoft.com/office/powerpoint/2010/main" val="748475532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CFB54400-07A0-434B-A7E2-D1782DAA2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pic>
        <p:nvPicPr>
          <p:cNvPr id="35" name="图片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ac6722b2f248d4"/>
          <a:srcRect xmlns:a="http://schemas.openxmlformats.org/drawingml/2006/main" l="5324" t="0" r="775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1167130" y="1428750"/>
            <a:ext cx="1365250" cy="3601085"/>
          </a:xfrm>
          <a:prstGeom xmlns:a="http://schemas.openxmlformats.org/drawingml/2006/main" prst="rect">
            <a:avLst/>
          </a:prstGeom>
        </p:spPr>
      </p:pic>
      <p:pic>
        <p:nvPicPr>
          <p:cNvPr id="36" name="图片 1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3ac6722b2f248d4"/>
          <a:srcRect xmlns:a="http://schemas.openxmlformats.org/drawingml/2006/main" l="5324" t="0" r="52469" b="8122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103880" y="1428750"/>
            <a:ext cx="2585720" cy="2637790"/>
          </a:xfrm>
          <a:prstGeom xmlns:a="http://schemas.openxmlformats.org/drawingml/2006/main" prst="rect">
            <a:avLst/>
          </a:prstGeom>
        </p:spPr>
      </p:pic>
      <p:sp>
        <p:nvSpPr>
          <p:cNvPr id="20" name="文本框 19">
            <a:extLst xmlns:a="http://schemas.openxmlformats.org/drawingml/2006/main">
              <a:ext uri="{FF2B5EF4-FFF2-40B4-BE49-F238E27FC236}">
                <a16:creationId xmlns:a16="http://schemas.microsoft.com/office/drawing/2014/main" id="{BCD43DE4-6FF9-4E45-8BF9-1DA1787B2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750" y="5101590"/>
            <a:ext cx="201104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侧包</a:t>
            </a:r>
            <a:r>
              <a:t>顶</a:t>
            </a:r>
            <a:r>
              <a:t>底</a:t>
            </a:r>
          </a:p>
        </p:txBody>
      </p:sp>
      <p:sp>
        <p:nvSpPr>
          <p:cNvPr id="21" name="文本框 20">
            <a:extLst xmlns:a="http://schemas.openxmlformats.org/drawingml/2006/main">
              <a:ext uri="{FF2B5EF4-FFF2-40B4-BE49-F238E27FC236}">
                <a16:creationId xmlns:a16="http://schemas.microsoft.com/office/drawing/2014/main" id="{249FBFEE-3A82-48C1-94EA-1449E72CB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55" y="5101590"/>
            <a:ext cx="201104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顶盖</a:t>
            </a:r>
            <a:r>
              <a:t>侧</a:t>
            </a:r>
          </a:p>
        </p:txBody>
      </p:sp>
      <p:sp>
        <p:nvSpPr>
          <p:cNvPr id="22" name="文本框 21">
            <a:extLst xmlns:a="http://schemas.openxmlformats.org/drawingml/2006/main">
              <a:ext uri="{FF2B5EF4-FFF2-40B4-BE49-F238E27FC236}">
                <a16:creationId xmlns:a16="http://schemas.microsoft.com/office/drawing/2014/main" id="{9712A09D-92D6-46CB-AD29-DAEB31D04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628640"/>
            <a:ext cx="4172585" cy="922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0" algn="l">
              <a:buNone/>
            </a:pPr>
            <a:r>
              <a:t>适用范围：高柜</a:t>
            </a:r>
            <a:r>
              <a:t>/</a:t>
            </a:r>
            <a:r>
              <a:t>上柜</a:t>
            </a:r>
            <a:r>
              <a:t>/</a:t>
            </a:r>
            <a:r>
              <a:t>常规吊柜</a:t>
            </a:r>
          </a:p>
          <a:p xmlns:a="http://schemas.openxmlformats.org/drawingml/2006/main">
            <a:pPr indent="0" algn="l">
              <a:buNone/>
            </a:pPr>
          </a:p>
          <a:p xmlns:a="http://schemas.openxmlformats.org/drawingml/2006/main">
            <a:pPr indent="0" algn="l">
              <a:buNone/>
            </a:pPr>
            <a:r>
              <a:t>柜体高度</a:t>
            </a:r>
            <a:r>
              <a:t>&gt;</a:t>
            </a:r>
            <a:r>
              <a:t>人眼高度</a:t>
            </a:r>
          </a:p>
        </p:txBody>
      </p:sp>
      <p:sp>
        <p:nvSpPr>
          <p:cNvPr id="23" name="文本框 22">
            <a:extLst xmlns:a="http://schemas.openxmlformats.org/drawingml/2006/main">
              <a:ext uri="{FF2B5EF4-FFF2-40B4-BE49-F238E27FC236}">
                <a16:creationId xmlns:a16="http://schemas.microsoft.com/office/drawing/2014/main" id="{1292B3CD-9C49-4B93-A751-B1AAAA562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39255" y="5628640"/>
            <a:ext cx="4172585" cy="9220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0" algn="l">
              <a:buNone/>
            </a:pPr>
            <a:r>
              <a:t>适用范围：矮柜</a:t>
            </a:r>
            <a:r>
              <a:t>/</a:t>
            </a:r>
            <a:r>
              <a:t>台下柜</a:t>
            </a:r>
            <a:r>
              <a:t>/</a:t>
            </a:r>
            <a:r>
              <a:t>书桌</a:t>
            </a:r>
          </a:p>
          <a:p xmlns:a="http://schemas.openxmlformats.org/drawingml/2006/main">
            <a:pPr indent="0" algn="l">
              <a:buNone/>
            </a:pPr>
          </a:p>
          <a:p xmlns:a="http://schemas.openxmlformats.org/drawingml/2006/main">
            <a:pPr indent="0" algn="l">
              <a:buNone/>
            </a:pPr>
            <a:r>
              <a:t>人眼高度</a:t>
            </a:r>
            <a:r>
              <a:t>&gt;</a:t>
            </a:r>
            <a:r>
              <a:t>柜体</a:t>
            </a:r>
            <a:r>
              <a:t>高度</a:t>
            </a:r>
          </a:p>
        </p:txBody>
      </p:sp>
      <p:pic>
        <p:nvPicPr>
          <p:cNvPr id="41" name="图片 2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7e98bd6b444257"/>
          <a:srcRect xmlns:a="http://schemas.openxmlformats.org/drawingml/2006/main" l="8654" t="0" r="1070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39255" y="1238250"/>
            <a:ext cx="2002790" cy="3391535"/>
          </a:xfrm>
          <a:prstGeom xmlns:a="http://schemas.openxmlformats.org/drawingml/2006/main" prst="rect">
            <a:avLst/>
          </a:prstGeom>
        </p:spPr>
      </p:pic>
      <p:pic>
        <p:nvPicPr>
          <p:cNvPr id="42" name="图片 2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07e98bd6b444257"/>
          <a:srcRect xmlns:a="http://schemas.openxmlformats.org/drawingml/2006/main" l="8654" t="0" r="58133" b="6826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409430" y="1123315"/>
            <a:ext cx="2255520" cy="2943225"/>
          </a:xfrm>
          <a:prstGeom xmlns:a="http://schemas.openxmlformats.org/drawingml/2006/main" prst="rect">
            <a:avLst/>
          </a:prstGeom>
        </p:spPr>
      </p:pic>
      <p:sp>
        <p:nvSpPr>
          <p:cNvPr id="28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D0E1A444-0D60-45DB-AB50-59E28D6BB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B8C0A9C3-0F12-4B60-A720-E346EFE38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30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7C76CBB5-7EBD-45FD-B2DC-0E6463348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1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1FBE27A-4289-43F0-A590-C92966154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32" name="Footer line">
            <a:extLst xmlns:a="http://schemas.openxmlformats.org/drawingml/2006/main">
              <a:ext uri="{FF2B5EF4-FFF2-40B4-BE49-F238E27FC236}">
                <a16:creationId xmlns:a16="http://schemas.microsoft.com/office/drawing/2014/main" id="{E0B76E07-53FF-4817-B3BC-4ED6B04F2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Page number">
            <a:extLst xmlns:a="http://schemas.openxmlformats.org/drawingml/2006/main">
              <a:ext uri="{FF2B5EF4-FFF2-40B4-BE49-F238E27FC236}">
                <a16:creationId xmlns:a16="http://schemas.microsoft.com/office/drawing/2014/main" id="{06A90783-2063-42B7-9992-3E0536F5A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722738495"/>
      </p:ext>
    </p:extLst>
  </p:cSld>
</p:sld>
</file>

<file path=ppt/slides/slide7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文本框 16">
            <a:extLst xmlns:a="http://schemas.openxmlformats.org/drawingml/2006/main">
              <a:ext uri="{FF2B5EF4-FFF2-40B4-BE49-F238E27FC236}">
                <a16:creationId xmlns:a16="http://schemas.microsoft.com/office/drawing/2014/main" id="{1C9A3FD3-8197-4439-9D0C-8C6D702E0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7385" y="1958975"/>
            <a:ext cx="3535045" cy="33858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：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处理这种情况主要是与柜体样式有关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如设计一字型柜体，就要视柱子大小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柱子小于200以上(小柱)，就直接使用封口板</a:t>
            </a:r>
          </a:p>
        </p:txBody>
      </p:sp>
      <p:pic>
        <p:nvPicPr>
          <p:cNvPr id="26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c2fc0c5bc740fb"/>
          <a:srcRect xmlns:a="http://schemas.openxmlformats.org/drawingml/2006/main" l="2378" t="2990" r="1700" b="244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7860" y="709930"/>
            <a:ext cx="7275195" cy="5737860"/>
          </a:xfrm>
          <a:prstGeom xmlns:a="http://schemas.openxmlformats.org/drawingml/2006/main" prst="rect">
            <a:avLst/>
          </a:prstGeom>
        </p:spPr>
      </p:pic>
      <p:sp>
        <p:nvSpPr>
          <p:cNvPr id="6" name="椭圆 5">
            <a:extLst xmlns:a="http://schemas.openxmlformats.org/drawingml/2006/main">
              <a:ext uri="{FF2B5EF4-FFF2-40B4-BE49-F238E27FC236}">
                <a16:creationId xmlns:a16="http://schemas.microsoft.com/office/drawing/2014/main" id="{1DD65D4E-BDA3-47E8-A10F-E508C596D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76085" y="4023995"/>
            <a:ext cx="1090930" cy="105219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>
            <a:solidFill>
              <a:srgbClr val="FF0000"/>
            </a:solidFill>
            <a:prstDash val="lgDash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上箭头 10">
            <a:extLst xmlns:a="http://schemas.openxmlformats.org/drawingml/2006/main">
              <a:ext uri="{FF2B5EF4-FFF2-40B4-BE49-F238E27FC236}">
                <a16:creationId xmlns:a16="http://schemas.microsoft.com/office/drawing/2014/main" id="{7BFEF85E-041D-402C-9F10-66FDC4DFE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0460" y="5124450"/>
            <a:ext cx="115570" cy="588645"/>
          </a:xfrm>
          <a:prstGeom xmlns:a="http://schemas.openxmlformats.org/drawingml/2006/main" prst="upArrow">
            <a:avLst/>
          </a:prstGeom>
          <a:solidFill xmlns:a="http://schemas.openxmlformats.org/drawingml/2006/main">
            <a:srgbClr val="FF0000"/>
          </a:solidFill>
        </p:spPr>
        <p:style>
          <a:lnRef xmlns:a="http://schemas.openxmlformats.org/drawingml/2006/main" idx="2">
            <a:schemeClr val="accent6">
              <a:shade val="50000"/>
            </a:schemeClr>
          </a:lnRef>
          <a:fillRef xmlns:a="http://schemas.openxmlformats.org/drawingml/2006/main" idx="1">
            <a:schemeClr val="accent6"/>
          </a:fillRef>
          <a:effectRef xmlns:a="http://schemas.openxmlformats.org/drawingml/2006/main" idx="0">
            <a:schemeClr val="accent6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4E00B5B2-1B4A-4F2B-BF0C-DA14F343E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0430" y="5910580"/>
            <a:ext cx="86868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封口板</a:t>
            </a:r>
          </a:p>
        </p:txBody>
      </p:sp>
      <p:sp>
        <p:nvSpPr>
          <p:cNvPr id="19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5B603C62-6EBD-4235-9C9C-9A9EA4596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F130D242-F681-434B-9735-989928878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1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BCFF48B2-3605-4079-AE82-17695B334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2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46EF1539-CAD3-469F-8F0B-A04A3F1CC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A326BFD8-6131-495B-84AB-9DC6A3776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age number">
            <a:extLst xmlns:a="http://schemas.openxmlformats.org/drawingml/2006/main">
              <a:ext uri="{FF2B5EF4-FFF2-40B4-BE49-F238E27FC236}">
                <a16:creationId xmlns:a16="http://schemas.microsoft.com/office/drawing/2014/main" id="{4362DCEB-AA8C-4562-B265-3C8EE3235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70</a:t>
            </a:r>
          </a:p>
        </p:txBody>
      </p:sp>
    </p:spTree>
    <p:extLst>
      <p:ext uri="{BB962C8B-B14F-4D97-AF65-F5344CB8AC3E}">
        <p14:creationId xmlns:p14="http://schemas.microsoft.com/office/powerpoint/2010/main" val="483813487"/>
      </p:ext>
    </p:extLst>
  </p:cSld>
</p:sld>
</file>

<file path=ppt/slides/slide7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5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f03c7f3b8b4898"/>
          <a:srcRect xmlns:a="http://schemas.openxmlformats.org/drawingml/2006/main" l="2842" t="2274" r="2725" b="21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6570" y="357505"/>
            <a:ext cx="7152005" cy="5792470"/>
          </a:xfrm>
          <a:prstGeom xmlns:a="http://schemas.openxmlformats.org/drawingml/2006/main" prst="rect">
            <a:avLst/>
          </a:prstGeom>
        </p:spPr>
      </p:pic>
      <p:sp>
        <p:nvSpPr>
          <p:cNvPr id="17" name="文本框 16">
            <a:extLst xmlns:a="http://schemas.openxmlformats.org/drawingml/2006/main">
              <a:ext uri="{FF2B5EF4-FFF2-40B4-BE49-F238E27FC236}">
                <a16:creationId xmlns:a16="http://schemas.microsoft.com/office/drawing/2014/main" id="{8C94E80C-D437-4171-80AD-48E98BB3B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8130" y="1809115"/>
            <a:ext cx="3947160" cy="244411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0" algn="l">
              <a:lnSpc>
                <a:spcPct val="170000"/>
              </a:lnSpc>
              <a:buClrTx/>
              <a:buSzTx/>
              <a:buFontTx/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处理方法：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处理这种情况主要是与柜体样式有关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如设计L字型柜体，中间转角处可以使用L型柜体做大小头处理。</a:t>
            </a:r>
          </a:p>
        </p:txBody>
      </p:sp>
      <p:cxnSp>
        <p:nvCxnSpPr>
          <p:cNvPr id="27" name="直接箭头连接符 4"/>
          <p:cNvCxnSpPr/>
          <p:nvPr/>
        </p:nvCxnSpPr>
        <p:spPr>
          <a:xfrm xmlns:a="http://schemas.openxmlformats.org/drawingml/2006/main">
            <a:off x="1198245" y="548005"/>
            <a:ext cx="878840" cy="659130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7" name="文本框 6">
            <a:extLst xmlns:a="http://schemas.openxmlformats.org/drawingml/2006/main">
              <a:ext uri="{FF2B5EF4-FFF2-40B4-BE49-F238E27FC236}">
                <a16:creationId xmlns:a16="http://schemas.microsoft.com/office/drawing/2014/main" id="{638C7675-E569-4B63-9BB2-B5964BD6D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1305" y="548005"/>
            <a:ext cx="1097280" cy="645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距离墙体</a:t>
            </a:r>
          </a:p>
          <a:p xmlns:a="http://schemas.openxmlformats.org/drawingml/2006/main">
            <a:r>
              <a:rPr>
                <a:solidFill>
                  <a:srgbClr val="FF0000"/>
                </a:solidFill>
              </a:rPr>
              <a:t>20mm</a:t>
            </a:r>
          </a:p>
        </p:txBody>
      </p:sp>
      <p:cxnSp>
        <p:nvCxnSpPr>
          <p:cNvPr id="29" name="直接箭头连接符 9"/>
          <p:cNvCxnSpPr/>
          <p:nvPr/>
        </p:nvCxnSpPr>
        <p:spPr>
          <a:xfrm xmlns:a="http://schemas.openxmlformats.org/drawingml/2006/main" flipH="1" flipV="1">
            <a:off x="2795270" y="2724785"/>
            <a:ext cx="1138555" cy="259715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cxnSp>
        <p:nvCxnSpPr>
          <p:cNvPr id="30" name="直接箭头连接符 11"/>
          <p:cNvCxnSpPr/>
          <p:nvPr/>
        </p:nvCxnSpPr>
        <p:spPr>
          <a:xfrm xmlns:a="http://schemas.openxmlformats.org/drawingml/2006/main" flipH="1" flipV="1">
            <a:off x="3663950" y="1776095"/>
            <a:ext cx="280035" cy="1208405"/>
          </a:xfrm>
          <a:prstGeom xmlns:a="http://schemas.openxmlformats.org/drawingml/2006/main" prst="straightConnector1">
            <a:avLst/>
          </a:prstGeom>
          <a:ln xmlns:a="http://schemas.openxmlformats.org/drawingml/2006/main">
            <a:solidFill>
              <a:srgbClr val="FF0000"/>
            </a:solidFill>
            <a:tailEnd type="arrow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0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tx1"/>
          </a:fontRef>
        </p:style>
      </p:cxnSp>
      <p:sp>
        <p:nvSpPr>
          <p:cNvPr id="13" name="文本框 12">
            <a:extLst xmlns:a="http://schemas.openxmlformats.org/drawingml/2006/main">
              <a:ext uri="{FF2B5EF4-FFF2-40B4-BE49-F238E27FC236}">
                <a16:creationId xmlns:a16="http://schemas.microsoft.com/office/drawing/2014/main" id="{A8CD7B1C-38B4-4069-B8D0-0C0585D1C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82415" y="2926715"/>
            <a:ext cx="1325880" cy="645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右缺</a:t>
            </a:r>
            <a:r>
              <a:rPr>
                <a:solidFill>
                  <a:srgbClr val="FF0000"/>
                </a:solidFill>
              </a:rPr>
              <a:t>L</a:t>
            </a:r>
            <a:r>
              <a:rPr>
                <a:solidFill>
                  <a:srgbClr val="FF0000"/>
                </a:solidFill>
              </a:rPr>
              <a:t>下柜</a:t>
            </a:r>
          </a:p>
          <a:p xmlns:a="http://schemas.openxmlformats.org/drawingml/2006/main">
            <a:r>
              <a:rPr>
                <a:solidFill>
                  <a:srgbClr val="FF0000"/>
                </a:solidFill>
              </a:rPr>
              <a:t>深度不一致</a:t>
            </a:r>
          </a:p>
        </p:txBody>
      </p:sp>
      <p:sp>
        <p:nvSpPr>
          <p:cNvPr id="19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D9349E16-9115-4587-A7D4-4A5F7A583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15CE0C86-A27F-4A03-99B0-2077AE76E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1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A3DEB829-94D0-474C-86B3-9E275391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2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036E2A37-A122-4001-B97F-0D1D80909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D352E7A3-CF5B-438D-8E12-8DC335993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age number">
            <a:extLst xmlns:a="http://schemas.openxmlformats.org/drawingml/2006/main">
              <a:ext uri="{FF2B5EF4-FFF2-40B4-BE49-F238E27FC236}">
                <a16:creationId xmlns:a16="http://schemas.microsoft.com/office/drawing/2014/main" id="{1208C689-9705-4EE1-B696-1B6CF771D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71</a:t>
            </a:r>
          </a:p>
        </p:txBody>
      </p:sp>
    </p:spTree>
    <p:extLst>
      <p:ext uri="{BB962C8B-B14F-4D97-AF65-F5344CB8AC3E}">
        <p14:creationId xmlns:p14="http://schemas.microsoft.com/office/powerpoint/2010/main" val="137788272"/>
      </p:ext>
    </p:extLst>
  </p:cSld>
</p:sld>
</file>

<file path=ppt/slides/slide7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文本框 16">
            <a:extLst xmlns:a="http://schemas.openxmlformats.org/drawingml/2006/main">
              <a:ext uri="{FF2B5EF4-FFF2-40B4-BE49-F238E27FC236}">
                <a16:creationId xmlns:a16="http://schemas.microsoft.com/office/drawing/2014/main" id="{F7F2BF85-7A07-468C-BF33-4AE080F91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9375" y="1778635"/>
            <a:ext cx="3947160" cy="274891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>
              <a:lnSpc>
                <a:spcPct val="110000"/>
              </a:lnSpc>
              <a:buNone/>
            </a:pPr>
            <a:r>
              <a:rPr>
                <a:solidFill>
                  <a:srgbClr val="FF0000"/>
                </a:solidFill>
                <a:latin typeface="微软雅黑"/>
                <a:ea typeface="微软雅黑"/>
                <a:cs typeface="微软雅黑"/>
              </a:rPr>
              <a:t>处理方法：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处理这种情况主要是与柜体样式有关</a:t>
            </a:r>
          </a:p>
          <a:p xmlns:a="http://schemas.openxmlformats.org/drawingml/2006/main">
            <a:pPr indent="457200" algn="l">
              <a:lnSpc>
                <a:spcPct val="170000"/>
              </a:lnSpc>
              <a:buClrTx/>
              <a:buSzTx/>
              <a:buNone/>
            </a:pP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如设计L字型柜体， 中间转角处可以使用封口板+转角柜开门大角度</a:t>
            </a:r>
            <a:r>
              <a:rPr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铰链的方式。</a:t>
            </a:r>
          </a:p>
        </p:txBody>
      </p:sp>
      <p:pic>
        <p:nvPicPr>
          <p:cNvPr id="26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80e83988c645ba"/>
          <a:srcRect xmlns:a="http://schemas.openxmlformats.org/drawingml/2006/main" l="2814" t="2561" r="2936" b="28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91795" y="767080"/>
            <a:ext cx="6338570" cy="5088255"/>
          </a:xfrm>
          <a:prstGeom xmlns:a="http://schemas.openxmlformats.org/drawingml/2006/main" prst="rect">
            <a:avLst/>
          </a:prstGeom>
        </p:spPr>
      </p:pic>
      <p:sp>
        <p:nvSpPr>
          <p:cNvPr id="8" name="椭圆 7">
            <a:extLst xmlns:a="http://schemas.openxmlformats.org/drawingml/2006/main">
              <a:ext uri="{FF2B5EF4-FFF2-40B4-BE49-F238E27FC236}">
                <a16:creationId xmlns:a16="http://schemas.microsoft.com/office/drawing/2014/main" id="{DFB1E757-9E0A-411B-810F-40B837D7D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2520" y="1907540"/>
            <a:ext cx="1090930" cy="1052195"/>
          </a:xfrm>
          <a:prstGeom xmlns:a="http://schemas.openxmlformats.org/drawingml/2006/main" prst="ellipse">
            <a:avLst/>
          </a:prstGeom>
          <a:noFill xmlns:a="http://schemas.openxmlformats.org/drawingml/2006/main"/>
          <a:ln xmlns:a="http://schemas.openxmlformats.org/drawingml/2006/main">
            <a:solidFill>
              <a:srgbClr val="FF0000"/>
            </a:solidFill>
            <a:prstDash val="lgDash"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DE6C7379-4FF9-4570-BBBF-5422862B1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3175" y="2867025"/>
            <a:ext cx="2373630" cy="645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none">
            <a:spAutoFit/>
          </a:bodyPr>
          <a:lstStyle xmlns:a="http://schemas.openxmlformats.org/drawingml/2006/main"/>
          <a:p xmlns:a="http://schemas.openxmlformats.org/drawingml/2006/main">
            <a:r>
              <a:rPr>
                <a:solidFill>
                  <a:srgbClr val="FF0000"/>
                </a:solidFill>
              </a:rPr>
              <a:t>挂衣区：固定门</a:t>
            </a:r>
            <a:r>
              <a:rPr>
                <a:solidFill>
                  <a:srgbClr val="FF0000"/>
                </a:solidFill>
              </a:rPr>
              <a:t>+</a:t>
            </a:r>
            <a:r>
              <a:rPr>
                <a:solidFill>
                  <a:srgbClr val="FF0000"/>
                </a:solidFill>
              </a:rPr>
              <a:t>开门</a:t>
            </a:r>
          </a:p>
          <a:p xmlns:a="http://schemas.openxmlformats.org/drawingml/2006/main"/>
        </p:txBody>
      </p:sp>
      <p:sp>
        <p:nvSpPr>
          <p:cNvPr id="19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44ABBFC3-F11F-4DB3-9692-B893EFF89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7C33A769-299C-411B-A742-5E539F4E4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1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600BEEAF-586D-46AE-B4FF-8567CF599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2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FE6DECD9-4C35-43DC-844D-5D5E32DE1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05  障碍物与特殊结构</a:t>
            </a:r>
          </a:p>
        </p:txBody>
      </p:sp>
      <p:sp>
        <p:nvSpPr>
          <p:cNvPr id="23" name="Footer line">
            <a:extLst xmlns:a="http://schemas.openxmlformats.org/drawingml/2006/main">
              <a:ext uri="{FF2B5EF4-FFF2-40B4-BE49-F238E27FC236}">
                <a16:creationId xmlns:a16="http://schemas.microsoft.com/office/drawing/2014/main" id="{1D14BAE7-5BD4-49BD-85B7-4B69C0A2E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age number">
            <a:extLst xmlns:a="http://schemas.openxmlformats.org/drawingml/2006/main">
              <a:ext uri="{FF2B5EF4-FFF2-40B4-BE49-F238E27FC236}">
                <a16:creationId xmlns:a16="http://schemas.microsoft.com/office/drawing/2014/main" id="{4C6AABC4-9C96-409A-90C9-002CA41B6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72</a:t>
            </a:r>
          </a:p>
        </p:txBody>
      </p:sp>
    </p:spTree>
    <p:extLst>
      <p:ext uri="{BB962C8B-B14F-4D97-AF65-F5344CB8AC3E}">
        <p14:creationId xmlns:p14="http://schemas.microsoft.com/office/powerpoint/2010/main" val="813440840"/>
      </p:ext>
    </p:extLst>
  </p:cSld>
</p:sld>
</file>

<file path=ppt/slides/slide7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标题 1">
            <a:extLst xmlns:a="http://schemas.openxmlformats.org/drawingml/2006/main">
              <a:ext uri="{FF2B5EF4-FFF2-40B4-BE49-F238E27FC236}">
                <a16:creationId xmlns:a16="http://schemas.microsoft.com/office/drawing/2014/main" id="{2F8FE030-1431-41AE-8DA7-1645E524A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817473" y="104806"/>
            <a:ext cx="2842792" cy="313753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>
            <a:lvl1pPr algn="l" defTabSz="914400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pPr>
              <a:lnSpc>
                <a:spcPct val="140000"/>
              </a:lnSpc>
              <a:buNone/>
            </a:pPr>
            <a:r>
              <a:rPr sz="5400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/>
            </a:r>
          </a:p>
        </p:txBody>
      </p:sp>
      <p:sp>
        <p:nvSpPr>
          <p:cNvPr id="9" name="灯泡">
            <a:extLst xmlns:a="http://schemas.openxmlformats.org/drawingml/2006/main">
              <a:ext uri="{FF2B5EF4-FFF2-40B4-BE49-F238E27FC236}">
                <a16:creationId xmlns:a16="http://schemas.microsoft.com/office/drawing/2014/main" id="{FABE6AE5-0E25-46C4-A6F5-FB1E97469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 flipH="0" flipV="0">
            <a:off x="1031905" y="948410"/>
            <a:ext cx="614597" cy="868185"/>
          </a:xfrm>
          <a:custGeom xmlns:a="http://schemas.openxmlformats.org/drawingml/2006/main">
            <a:gdLst>
              <a:gd name="connsiteX0" fmla="*/ 588566 w 1536700"/>
              <a:gd name="connsiteY0" fmla="*/ 2172931 h 2555648"/>
              <a:gd name="connsiteX1" fmla="*/ 588566 w 1536700"/>
              <a:gd name="connsiteY1" fmla="*/ 2232462 h 2555648"/>
              <a:gd name="connsiteX2" fmla="*/ 948135 w 1536700"/>
              <a:gd name="connsiteY2" fmla="*/ 2232462 h 2555648"/>
              <a:gd name="connsiteX3" fmla="*/ 948135 w 1536700"/>
              <a:gd name="connsiteY3" fmla="*/ 2172931 h 2555648"/>
              <a:gd name="connsiteX4" fmla="*/ 588566 w 1536700"/>
              <a:gd name="connsiteY4" fmla="*/ 2014319 h 2555648"/>
              <a:gd name="connsiteX5" fmla="*/ 588566 w 1536700"/>
              <a:gd name="connsiteY5" fmla="*/ 2073850 h 2555648"/>
              <a:gd name="connsiteX6" fmla="*/ 948135 w 1536700"/>
              <a:gd name="connsiteY6" fmla="*/ 2073850 h 2555648"/>
              <a:gd name="connsiteX7" fmla="*/ 948135 w 1536700"/>
              <a:gd name="connsiteY7" fmla="*/ 2014319 h 2555648"/>
              <a:gd name="connsiteX8" fmla="*/ 439655 w 1536700"/>
              <a:gd name="connsiteY8" fmla="*/ 1865655 h 2555648"/>
              <a:gd name="connsiteX9" fmla="*/ 1097045 w 1536700"/>
              <a:gd name="connsiteY9" fmla="*/ 1865655 h 2555648"/>
              <a:gd name="connsiteX10" fmla="*/ 1189236 w 1536700"/>
              <a:gd name="connsiteY10" fmla="*/ 1953225 h 2555648"/>
              <a:gd name="connsiteX11" fmla="*/ 1097045 w 1536700"/>
              <a:gd name="connsiteY11" fmla="*/ 2040795 h 2555648"/>
              <a:gd name="connsiteX12" fmla="*/ 1189236 w 1536700"/>
              <a:gd name="connsiteY12" fmla="*/ 2128365 h 2555648"/>
              <a:gd name="connsiteX13" fmla="*/ 1097045 w 1536700"/>
              <a:gd name="connsiteY13" fmla="*/ 2215935 h 2555648"/>
              <a:gd name="connsiteX14" fmla="*/ 1189236 w 1536700"/>
              <a:gd name="connsiteY14" fmla="*/ 2303505 h 2555648"/>
              <a:gd name="connsiteX15" fmla="*/ 1097045 w 1536700"/>
              <a:gd name="connsiteY15" fmla="*/ 2391075 h 2555648"/>
              <a:gd name="connsiteX16" fmla="*/ 948071 w 1536700"/>
              <a:gd name="connsiteY16" fmla="*/ 2391075 h 2555648"/>
              <a:gd name="connsiteX17" fmla="*/ 937297 w 1536700"/>
              <a:gd name="connsiteY17" fmla="*/ 2444188 h 2555648"/>
              <a:gd name="connsiteX18" fmla="*/ 768350 w 1536700"/>
              <a:gd name="connsiteY18" fmla="*/ 2555648 h 2555648"/>
              <a:gd name="connsiteX19" fmla="*/ 599403 w 1536700"/>
              <a:gd name="connsiteY19" fmla="*/ 2444188 h 2555648"/>
              <a:gd name="connsiteX20" fmla="*/ 588630 w 1536700"/>
              <a:gd name="connsiteY20" fmla="*/ 2391075 h 2555648"/>
              <a:gd name="connsiteX21" fmla="*/ 439655 w 1536700"/>
              <a:gd name="connsiteY21" fmla="*/ 2391075 h 2555648"/>
              <a:gd name="connsiteX22" fmla="*/ 347464 w 1536700"/>
              <a:gd name="connsiteY22" fmla="*/ 2303505 h 2555648"/>
              <a:gd name="connsiteX23" fmla="*/ 439655 w 1536700"/>
              <a:gd name="connsiteY23" fmla="*/ 2215935 h 2555648"/>
              <a:gd name="connsiteX24" fmla="*/ 347464 w 1536700"/>
              <a:gd name="connsiteY24" fmla="*/ 2128365 h 2555648"/>
              <a:gd name="connsiteX25" fmla="*/ 439655 w 1536700"/>
              <a:gd name="connsiteY25" fmla="*/ 2040795 h 2555648"/>
              <a:gd name="connsiteX26" fmla="*/ 347464 w 1536700"/>
              <a:gd name="connsiteY26" fmla="*/ 1953225 h 2555648"/>
              <a:gd name="connsiteX27" fmla="*/ 439655 w 1536700"/>
              <a:gd name="connsiteY27" fmla="*/ 1865655 h 2555648"/>
              <a:gd name="connsiteX28" fmla="*/ 768350 w 1536700"/>
              <a:gd name="connsiteY28" fmla="*/ 0 h 2555648"/>
              <a:gd name="connsiteX29" fmla="*/ 1536700 w 1536700"/>
              <a:gd name="connsiteY29" fmla="*/ 770343 h 2555648"/>
              <a:gd name="connsiteX30" fmla="*/ 1521090 w 1536700"/>
              <a:gd name="connsiteY30" fmla="*/ 925594 h 2555648"/>
              <a:gd name="connsiteX31" fmla="*/ 1491688 w 1536700"/>
              <a:gd name="connsiteY31" fmla="*/ 1020556 h 2555648"/>
              <a:gd name="connsiteX32" fmla="*/ 1491950 w 1536700"/>
              <a:gd name="connsiteY32" fmla="*/ 1020556 h 2555648"/>
              <a:gd name="connsiteX33" fmla="*/ 1140478 w 1536700"/>
              <a:gd name="connsiteY33" fmla="*/ 1823920 h 2555648"/>
              <a:gd name="connsiteX34" fmla="*/ 396222 w 1536700"/>
              <a:gd name="connsiteY34" fmla="*/ 1823920 h 2555648"/>
              <a:gd name="connsiteX35" fmla="*/ 44750 w 1536700"/>
              <a:gd name="connsiteY35" fmla="*/ 1020556 h 2555648"/>
              <a:gd name="connsiteX36" fmla="*/ 45012 w 1536700"/>
              <a:gd name="connsiteY36" fmla="*/ 1020556 h 2555648"/>
              <a:gd name="connsiteX37" fmla="*/ 15610 w 1536700"/>
              <a:gd name="connsiteY37" fmla="*/ 925594 h 2555648"/>
              <a:gd name="connsiteX38" fmla="*/ 0 w 1536700"/>
              <a:gd name="connsiteY38" fmla="*/ 770343 h 2555648"/>
              <a:gd name="connsiteX39" fmla="*/ 768350 w 1536700"/>
              <a:gd name="connsiteY39" fmla="*/ 0 h 2555648"/>
            </a:gdLst>
            <a:rect l="l" t="t" r="r" b="b"/>
            <a:pathLst>
              <a:path w="1536700" h="2555648">
                <a:moveTo>
                  <a:pt x="588566" y="2172931"/>
                </a:moveTo>
                <a:lnTo>
                  <a:pt x="588566" y="2232462"/>
                </a:lnTo>
                <a:lnTo>
                  <a:pt x="948135" y="2232462"/>
                </a:lnTo>
                <a:lnTo>
                  <a:pt x="948135" y="2172931"/>
                </a:lnTo>
                <a:close/>
                <a:moveTo>
                  <a:pt x="588566" y="2014319"/>
                </a:moveTo>
                <a:lnTo>
                  <a:pt x="588566" y="2073850"/>
                </a:lnTo>
                <a:lnTo>
                  <a:pt x="948135" y="2073850"/>
                </a:lnTo>
                <a:lnTo>
                  <a:pt x="948135" y="2014319"/>
                </a:lnTo>
                <a:close/>
                <a:moveTo>
                  <a:pt x="439655" y="1865655"/>
                </a:moveTo>
                <a:lnTo>
                  <a:pt x="1097045" y="1865655"/>
                </a:lnTo>
                <a:cubicBezTo>
                  <a:pt x="1147961" y="1865655"/>
                  <a:pt x="1189236" y="1904861"/>
                  <a:pt x="1189236" y="1953225"/>
                </a:cubicBezTo>
                <a:cubicBezTo>
                  <a:pt x="1189236" y="2001589"/>
                  <a:pt x="1147961" y="2040795"/>
                  <a:pt x="1097045" y="2040795"/>
                </a:cubicBezTo>
                <a:cubicBezTo>
                  <a:pt x="1147961" y="2040795"/>
                  <a:pt x="1189236" y="2080001"/>
                  <a:pt x="1189236" y="2128365"/>
                </a:cubicBezTo>
                <a:cubicBezTo>
                  <a:pt x="1189236" y="2176729"/>
                  <a:pt x="1147961" y="2215935"/>
                  <a:pt x="1097045" y="2215935"/>
                </a:cubicBezTo>
                <a:cubicBezTo>
                  <a:pt x="1147961" y="2215935"/>
                  <a:pt x="1189236" y="2255141"/>
                  <a:pt x="1189236" y="2303505"/>
                </a:cubicBezTo>
                <a:cubicBezTo>
                  <a:pt x="1189236" y="2351869"/>
                  <a:pt x="1147961" y="2391075"/>
                  <a:pt x="1097045" y="2391075"/>
                </a:cubicBezTo>
                <a:lnTo>
                  <a:pt x="948071" y="2391075"/>
                </a:lnTo>
                <a:lnTo>
                  <a:pt x="937297" y="2444188"/>
                </a:lnTo>
                <a:cubicBezTo>
                  <a:pt x="909462" y="2509689"/>
                  <a:pt x="844299" y="2555648"/>
                  <a:pt x="768350" y="2555648"/>
                </a:cubicBezTo>
                <a:cubicBezTo>
                  <a:pt x="692402" y="2555648"/>
                  <a:pt x="627238" y="2509689"/>
                  <a:pt x="599403" y="2444188"/>
                </a:cubicBezTo>
                <a:lnTo>
                  <a:pt x="588630" y="2391075"/>
                </a:lnTo>
                <a:lnTo>
                  <a:pt x="439655" y="2391075"/>
                </a:lnTo>
                <a:cubicBezTo>
                  <a:pt x="388739" y="2391075"/>
                  <a:pt x="347464" y="2351869"/>
                  <a:pt x="347464" y="2303505"/>
                </a:cubicBezTo>
                <a:cubicBezTo>
                  <a:pt x="347464" y="2255141"/>
                  <a:pt x="388739" y="2215935"/>
                  <a:pt x="439655" y="2215935"/>
                </a:cubicBezTo>
                <a:cubicBezTo>
                  <a:pt x="388739" y="2215935"/>
                  <a:pt x="347464" y="2176729"/>
                  <a:pt x="347464" y="2128365"/>
                </a:cubicBezTo>
                <a:cubicBezTo>
                  <a:pt x="347464" y="2080001"/>
                  <a:pt x="388739" y="2040795"/>
                  <a:pt x="439655" y="2040795"/>
                </a:cubicBezTo>
                <a:cubicBezTo>
                  <a:pt x="388739" y="2040795"/>
                  <a:pt x="347464" y="2001589"/>
                  <a:pt x="347464" y="1953225"/>
                </a:cubicBezTo>
                <a:cubicBezTo>
                  <a:pt x="347464" y="1904861"/>
                  <a:pt x="388739" y="1865655"/>
                  <a:pt x="439655" y="1865655"/>
                </a:cubicBezTo>
                <a:close/>
                <a:moveTo>
                  <a:pt x="768350" y="0"/>
                </a:moveTo>
                <a:cubicBezTo>
                  <a:pt x="1192698" y="0"/>
                  <a:pt x="1536700" y="344894"/>
                  <a:pt x="1536700" y="770343"/>
                </a:cubicBezTo>
                <a:cubicBezTo>
                  <a:pt x="1536700" y="823524"/>
                  <a:pt x="1531325" y="875447"/>
                  <a:pt x="1521090" y="925594"/>
                </a:cubicBezTo>
                <a:lnTo>
                  <a:pt x="1491688" y="1020556"/>
                </a:lnTo>
                <a:lnTo>
                  <a:pt x="1491950" y="1020556"/>
                </a:lnTo>
                <a:lnTo>
                  <a:pt x="1140478" y="1823920"/>
                </a:lnTo>
                <a:lnTo>
                  <a:pt x="396222" y="1823920"/>
                </a:lnTo>
                <a:lnTo>
                  <a:pt x="44750" y="1020556"/>
                </a:lnTo>
                <a:lnTo>
                  <a:pt x="45012" y="1020556"/>
                </a:lnTo>
                <a:lnTo>
                  <a:pt x="15610" y="925594"/>
                </a:lnTo>
                <a:cubicBezTo>
                  <a:pt x="5375" y="875447"/>
                  <a:pt x="0" y="823524"/>
                  <a:pt x="0" y="770343"/>
                </a:cubicBezTo>
                <a:cubicBezTo>
                  <a:pt x="0" y="344894"/>
                  <a:pt x="344002" y="0"/>
                  <a:pt x="768350" y="0"/>
                </a:cubicBezTo>
                <a:close/>
              </a:path>
            </a:pathLst>
          </a:custGeom>
          <a:solidFill xmlns:a="http://schemas.openxmlformats.org/drawingml/2006/main">
            <a:schemeClr val="tx1">
              <a:lumMod val="65000"/>
              <a:lumOff val="35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bIns="792000" anchor="ctr"/>
          <a:lstStyle xmlns:a="http://schemas.openxmlformats.org/drawingml/2006/main">
            <a:lvl1pPr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1pPr>
            <a:lvl2pPr marL="457200"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2pPr>
            <a:lvl3pPr marL="914400"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3pPr>
            <a:lvl4pPr marL="1371600"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4pPr>
            <a:lvl5pPr marL="1828800" algn="l">
              <a:spcBef>
                <a:spcPct val="0"/>
              </a:spcBef>
              <a:spcAft>
                <a:spcPct val="0"/>
              </a:spcAft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5pPr>
            <a:lvl6pPr marL="2286000" algn="l" defTabSz="914400"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6pPr>
            <a:lvl7pPr marL="2743200" algn="l" defTabSz="914400"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7pPr>
            <a:lvl8pPr marL="3200400" algn="l" defTabSz="914400"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8pPr>
            <a:lvl9pPr marL="3657600" algn="l" defTabSz="914400">
              <a:buNone/>
              <a:defRPr kern="1200">
                <a:solidFill>
                  <a:schemeClr val="lt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algn="ctr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0" name="标题 9">
            <a:extLst xmlns:a="http://schemas.openxmlformats.org/drawingml/2006/main">
              <a:ext uri="{FF2B5EF4-FFF2-40B4-BE49-F238E27FC236}">
                <a16:creationId xmlns:a16="http://schemas.microsoft.com/office/drawing/2014/main" id="{2752713C-AC6B-47D3-8F2E-0DCAD09B6B03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181225" y="1474470"/>
            <a:ext cx="8843010" cy="3032125"/>
          </a:xfrm>
        </p:spPr>
        <p:txBody>
          <a:bodyPr xmlns:a="http://schemas.openxmlformats.org/drawingml/2006/main" anchor="t">
            <a:normAutofit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40000"/>
              </a:lnSpc>
              <a:buNone/>
            </a:pPr>
            <a:r>
              <a:t/>
            </a:r>
          </a:p>
        </p:txBody>
      </p:sp>
      <p:sp>
        <p:nvSpPr>
          <p:cNvPr id="11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23934034-DFD9-41FD-8176-92BBFE7D4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D392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Divider accent">
            <a:extLst xmlns:a="http://schemas.openxmlformats.org/drawingml/2006/main">
              <a:ext uri="{FF2B5EF4-FFF2-40B4-BE49-F238E27FC236}">
                <a16:creationId xmlns:a16="http://schemas.microsoft.com/office/drawing/2014/main" id="{2FAB98A9-4DFA-4653-BBAC-CC9553D76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466850"/>
            <a:ext cx="857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A4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ivider section">
            <a:extLst xmlns:a="http://schemas.openxmlformats.org/drawingml/2006/main">
              <a:ext uri="{FF2B5EF4-FFF2-40B4-BE49-F238E27FC236}">
                <a16:creationId xmlns:a16="http://schemas.microsoft.com/office/drawing/2014/main" id="{5C123754-1A8A-4E57-81A3-3D11A66A6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781050"/>
            <a:ext cx="4191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97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97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06  工艺补充与复盘</a:t>
            </a:r>
          </a:p>
        </p:txBody>
      </p:sp>
      <p:sp>
        <p:nvSpPr>
          <p:cNvPr id="14" name="Divider title">
            <a:extLst xmlns:a="http://schemas.openxmlformats.org/drawingml/2006/main">
              <a:ext uri="{FF2B5EF4-FFF2-40B4-BE49-F238E27FC236}">
                <a16:creationId xmlns:a16="http://schemas.microsoft.com/office/drawing/2014/main" id="{E6AC9EAC-EB9A-484E-93C3-03095E3BC2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857375"/>
            <a:ext cx="102870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3600" b="1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工艺补充与复盘</a:t>
            </a:r>
          </a:p>
        </p:txBody>
      </p:sp>
      <p:sp>
        <p:nvSpPr>
          <p:cNvPr id="15" name="Divider subtitle">
            <a:extLst xmlns:a="http://schemas.openxmlformats.org/drawingml/2006/main">
              <a:ext uri="{FF2B5EF4-FFF2-40B4-BE49-F238E27FC236}">
                <a16:creationId xmlns:a16="http://schemas.microsoft.com/office/drawing/2014/main" id="{91F86B04-3B01-4D6D-9DB1-B06B03529F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238500"/>
            <a:ext cx="9239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defRPr>
            </a:pPr>
            <a:r>
              <a:rPr sz="1650">
                <a:solidFill>
                  <a:srgbClr val="D5DED9"/>
                </a:solidFill>
                <a:latin typeface="PingFang SC"/>
                <a:ea typeface="PingFang SC"/>
                <a:cs typeface="PingFang SC"/>
              </a:rPr>
              <a:t>以边柜抽屉工艺为例，复盘结构、尺寸、功能与落地标准。</a:t>
            </a:r>
          </a:p>
        </p:txBody>
      </p:sp>
      <p:sp>
        <p:nvSpPr>
          <p:cNvPr id="16" name="Divider footer">
            <a:extLst xmlns:a="http://schemas.openxmlformats.org/drawingml/2006/main">
              <a:ext uri="{FF2B5EF4-FFF2-40B4-BE49-F238E27FC236}">
                <a16:creationId xmlns:a16="http://schemas.microsoft.com/office/drawing/2014/main" id="{B4431E80-8BD6-44E8-B2CD-169348295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09600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9FB5A9"/>
                </a:solidFill>
                <a:latin typeface="PingFang SC"/>
                <a:ea typeface="PingFang SC"/>
                <a:cs typeface="PingFang SC"/>
              </a:rPr>
              <a:t>好风景 7S 增长系统 · 设计培训</a:t>
            </a:r>
          </a:p>
        </p:txBody>
      </p:sp>
      <p:sp>
        <p:nvSpPr>
          <p:cNvPr id="17" name="Divider page">
            <a:extLst xmlns:a="http://schemas.openxmlformats.org/drawingml/2006/main">
              <a:ext uri="{FF2B5EF4-FFF2-40B4-BE49-F238E27FC236}">
                <a16:creationId xmlns:a16="http://schemas.microsoft.com/office/drawing/2014/main" id="{1B73C661-F446-40E9-A412-501268673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763250" y="6096000"/>
            <a:ext cx="666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8788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825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73</a:t>
            </a:r>
          </a:p>
        </p:txBody>
      </p:sp>
    </p:spTree>
    <p:extLst>
      <p:ext uri="{BB962C8B-B14F-4D97-AF65-F5344CB8AC3E}">
        <p14:creationId xmlns:p14="http://schemas.microsoft.com/office/powerpoint/2010/main" val="308373076"/>
      </p:ext>
    </p:extLst>
  </p:cSld>
</p:sld>
</file>

<file path=ppt/slides/slide7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CD8352F7-FE37-4E46-8F2C-1413594C8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" y="945515"/>
            <a:ext cx="4523105" cy="557149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>
            <a:noAutofit/>
          </a:bodyPr>
          <a:lstStyle xmlns:a="http://schemas.openxmlformats.org/drawingml/2006/main"/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功法展示柜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第一块工艺门板展板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展示好风景免拉手系列、单尖拉手系列、</a:t>
            </a:r>
            <a:r>
              <a:rPr sz="1600">
                <a:latin typeface="Calibri"/>
                <a:ea typeface="Calibri"/>
                <a:cs typeface="Calibri"/>
              </a:rPr>
              <a:t>J</a:t>
            </a:r>
            <a:r>
              <a:rPr sz="1600">
                <a:latin typeface="Calibri"/>
                <a:ea typeface="Calibri"/>
                <a:cs typeface="Calibri"/>
              </a:rPr>
              <a:t>型免拉手、</a:t>
            </a:r>
            <a:r>
              <a:rPr sz="1600">
                <a:latin typeface="Calibri"/>
                <a:ea typeface="Calibri"/>
                <a:cs typeface="Calibri"/>
              </a:rPr>
              <a:t>C</a:t>
            </a:r>
            <a:r>
              <a:rPr sz="1600">
                <a:latin typeface="Calibri"/>
                <a:ea typeface="Calibri"/>
                <a:cs typeface="Calibri"/>
              </a:rPr>
              <a:t>型免拉手、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封边免拉手，还有金属型材单尖、双尖系列、金属嵌入式拉手以及包边拉手系列。该展板充分展现了好风景的工艺水准与加工精度。涉及金属拉手铣型工艺问题，当金属拉手嵌入抽面时，整个拉手与板材保持水平。异型封边机器一体成型，特别是侧面的封边细节处理得当，不会出现溢胶黑边现象，整体呈现效果十分理想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</a:p>
        </p:txBody>
      </p:sp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E898CFBA-7C62-463C-B7F4-91FA13D46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28570" y="229235"/>
            <a:ext cx="6096000" cy="53721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marL="0" indent="508000" algn="ctr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2900">
                <a:latin typeface="Calibri"/>
                <a:ea typeface="Calibri"/>
                <a:cs typeface="Calibri"/>
              </a:rPr>
              <a:t>定制</a:t>
            </a:r>
            <a:r>
              <a:rPr sz="2900">
                <a:latin typeface="Calibri"/>
                <a:ea typeface="Calibri"/>
                <a:cs typeface="Calibri"/>
              </a:rPr>
              <a:t>功法柜工艺细节讲解</a:t>
            </a:r>
          </a:p>
        </p:txBody>
      </p:sp>
      <p:pic>
        <p:nvPicPr>
          <p:cNvPr id="15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29d9fc0deb424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17590" y="945515"/>
            <a:ext cx="3128645" cy="5607050"/>
          </a:xfrm>
          <a:prstGeom xmlns:a="http://schemas.openxmlformats.org/drawingml/2006/main" prst="rect">
            <a:avLst/>
          </a:prstGeom>
        </p:spPr>
      </p:pic>
      <p:sp>
        <p:nvSpPr>
          <p:cNvPr id="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5FC07F22-7C95-46A4-B682-C6AB66918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1B8188C0-E5B8-44FE-97C1-12078E60D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EC04E305-9DBE-4C2C-B04C-17D61640E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9F2F2F2B-6B0B-4385-BD27-ADB8E61EE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 工艺补充与复盘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CBFECEBA-5C6F-4168-95DB-89D3A0BA8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66135848-3CB5-4681-B43C-3260A161A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454474097"/>
      </p:ext>
    </p:extLst>
  </p:cSld>
</p:sld>
</file>

<file path=ppt/slides/slide7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文本框 4">
            <a:extLst xmlns:a="http://schemas.openxmlformats.org/drawingml/2006/main">
              <a:ext uri="{FF2B5EF4-FFF2-40B4-BE49-F238E27FC236}">
                <a16:creationId xmlns:a16="http://schemas.microsoft.com/office/drawing/2014/main" id="{3DB320C0-01D1-4660-861B-E406688E0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6385" y="788035"/>
            <a:ext cx="4679950" cy="550799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第二块五金格栅工艺展板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展示好风景常用系列的威法宽拉直器，有宽、细两种规格。拉直器可起到调节门板的作用，好风景三胺板材系列长度在</a:t>
            </a:r>
            <a:r>
              <a:rPr sz="1600">
                <a:latin typeface="Calibri"/>
                <a:ea typeface="Calibri"/>
                <a:cs typeface="Calibri"/>
              </a:rPr>
              <a:t>2100</a:t>
            </a:r>
            <a:r>
              <a:rPr sz="1600">
                <a:latin typeface="Calibri"/>
                <a:ea typeface="Calibri"/>
                <a:cs typeface="Calibri"/>
              </a:rPr>
              <a:t>以下、</a:t>
            </a:r>
            <a:r>
              <a:rPr sz="1600">
                <a:latin typeface="Calibri"/>
                <a:ea typeface="Calibri"/>
                <a:cs typeface="Calibri"/>
              </a:rPr>
              <a:t>PET</a:t>
            </a:r>
            <a:r>
              <a:rPr sz="1600">
                <a:latin typeface="Calibri"/>
                <a:ea typeface="Calibri"/>
                <a:cs typeface="Calibri"/>
              </a:rPr>
              <a:t>板材长度在</a:t>
            </a:r>
            <a:r>
              <a:rPr sz="1600">
                <a:latin typeface="Calibri"/>
                <a:ea typeface="Calibri"/>
                <a:cs typeface="Calibri"/>
              </a:rPr>
              <a:t>2400</a:t>
            </a:r>
            <a:r>
              <a:rPr sz="1600">
                <a:latin typeface="Calibri"/>
                <a:ea typeface="Calibri"/>
                <a:cs typeface="Calibri"/>
              </a:rPr>
              <a:t>以下均无需加拉直器，在此标准以下的门板不会出现翘曲变形情况。同时，还展示了部分明装拉手。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展板展示了好风景的滑轨五金，包括三节阻尼滑轨、托底阻尼滑轨、托底反弹滑轨。通过展示不同品牌的滑轨，让客户对轨道有基本的感受，为前端销售提供直观呈现。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展板下方展示好风景的格栅系列，</a:t>
            </a:r>
            <a:r>
              <a:rPr sz="1600">
                <a:latin typeface="Calibri"/>
                <a:ea typeface="Calibri"/>
                <a:cs typeface="Calibri"/>
              </a:rPr>
              <a:t>9 + 18mm</a:t>
            </a:r>
            <a:r>
              <a:rPr sz="1600">
                <a:latin typeface="Calibri"/>
                <a:ea typeface="Calibri"/>
                <a:cs typeface="Calibri"/>
              </a:rPr>
              <a:t>的细格栅采用卡槽方式，</a:t>
            </a:r>
            <a:r>
              <a:rPr sz="1600">
                <a:latin typeface="Calibri"/>
                <a:ea typeface="Calibri"/>
                <a:cs typeface="Calibri"/>
              </a:rPr>
              <a:t>18 + 18mm</a:t>
            </a:r>
            <a:r>
              <a:rPr sz="1600">
                <a:latin typeface="Calibri"/>
                <a:ea typeface="Calibri"/>
                <a:cs typeface="Calibri"/>
              </a:rPr>
              <a:t>的格栅采用五金扣件固定方式，呈现出不同格栅的美感。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中间部分是海棠角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斜边拼框柜体，采用专用连接件组成海棠口柜体，呈现出</a:t>
            </a:r>
            <a:r>
              <a:rPr sz="1600">
                <a:latin typeface="Calibri"/>
                <a:ea typeface="Calibri"/>
                <a:cs typeface="Calibri"/>
              </a:rPr>
              <a:t>4 * 4</a:t>
            </a:r>
            <a:r>
              <a:rPr sz="1600">
                <a:latin typeface="Calibri"/>
                <a:ea typeface="Calibri"/>
                <a:cs typeface="Calibri"/>
              </a:rPr>
              <a:t>的海棠角，斜边拼框整体性好，缝隙均匀。中间</a:t>
            </a:r>
            <a:r>
              <a:rPr sz="1600">
                <a:latin typeface="Calibri"/>
                <a:ea typeface="Calibri"/>
                <a:cs typeface="Calibri"/>
              </a:rPr>
              <a:t>9mm</a:t>
            </a:r>
            <a:r>
              <a:rPr sz="1600">
                <a:latin typeface="Calibri"/>
                <a:ea typeface="Calibri"/>
                <a:cs typeface="Calibri"/>
              </a:rPr>
              <a:t>插槽格子可应用于抽屉分割、酒格展示等场景。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最下方的格栅灯带展示，使格栅与灯带形成互动，整体灯带线全部隐藏，高低错落的格栅搭配灯带形成了出色的光影效果。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 </a:t>
            </a:r>
          </a:p>
        </p:txBody>
      </p:sp>
      <p:pic>
        <p:nvPicPr>
          <p:cNvPr id="14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a99eda69564da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05830" y="325755"/>
            <a:ext cx="3373755" cy="5970270"/>
          </a:xfrm>
          <a:prstGeom xmlns:a="http://schemas.openxmlformats.org/drawingml/2006/main" prst="rect">
            <a:avLst/>
          </a:prstGeom>
        </p:spPr>
      </p:pic>
      <p:sp>
        <p:nvSpPr>
          <p:cNvPr id="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39AD69B9-340A-4123-B62D-10C21A605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8945D8E1-4D72-4ED0-A0F6-0C8FADB94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F07F4423-21AC-4D0E-8473-6EA903D0A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1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A42F14E5-03AB-4FFD-BFF1-9B11716FE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 工艺补充与复盘</a:t>
            </a:r>
          </a:p>
        </p:txBody>
      </p:sp>
      <p:sp>
        <p:nvSpPr>
          <p:cNvPr id="1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95F9AAE8-AFB7-43CE-9C7C-B4EA0B529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BE7E0F10-E54A-4828-BA57-F8CFA62A7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75</a:t>
            </a:r>
          </a:p>
        </p:txBody>
      </p:sp>
    </p:spTree>
    <p:extLst>
      <p:ext uri="{BB962C8B-B14F-4D97-AF65-F5344CB8AC3E}">
        <p14:creationId xmlns:p14="http://schemas.microsoft.com/office/powerpoint/2010/main" val="774718798"/>
      </p:ext>
    </p:extLst>
  </p:cSld>
</p:sld>
</file>

<file path=ppt/slides/slide7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B8A94917-2F2A-4C89-964E-488717D62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450850"/>
            <a:ext cx="4373880" cy="610743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Autofit/>
          </a:bodyPr>
          <a:lstStyle xmlns:a="http://schemas.openxmlformats.org/drawingml/2006/main"/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第三块柜体工艺展板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顶部展示好风景灯带系统，包括硅胶灯带、斜照发光灯带等不同类型的灯带，并搭配触摸、人体感应、手扫开关等不同开关以适配不同场景，为客户提供良好的体验方式，适合不同空间使用。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展板下方展示好风景标配衣杆及升级款衣杆，让客户对于柜体内部五金有一个直观的感受。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特殊加厚夹心板件采用</a:t>
            </a:r>
            <a:r>
              <a:rPr sz="1600">
                <a:latin typeface="Calibri"/>
                <a:ea typeface="Calibri"/>
                <a:cs typeface="Calibri"/>
              </a:rPr>
              <a:t>ABA</a:t>
            </a:r>
            <a:r>
              <a:rPr sz="1600">
                <a:latin typeface="Calibri"/>
                <a:ea typeface="Calibri"/>
                <a:cs typeface="Calibri"/>
              </a:rPr>
              <a:t>结构，使加厚板件有深浅厚度的变化，比单独的加厚板件更具灵动性。侧面整体一体封边，细节处理到位，中间板件可做异色封边，更具美感。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下方</a:t>
            </a:r>
            <a:r>
              <a:rPr sz="1600">
                <a:latin typeface="Calibri"/>
                <a:ea typeface="Calibri"/>
                <a:cs typeface="Calibri"/>
              </a:rPr>
              <a:t>3</a:t>
            </a:r>
            <a:r>
              <a:rPr sz="1600">
                <a:latin typeface="Calibri"/>
                <a:ea typeface="Calibri"/>
                <a:cs typeface="Calibri"/>
              </a:rPr>
              <a:t>个柜展示柜体的工艺细节。好风景柜体除背板、抽屉底板外均采用</a:t>
            </a:r>
            <a:r>
              <a:rPr sz="1600">
                <a:latin typeface="Calibri"/>
                <a:ea typeface="Calibri"/>
                <a:cs typeface="Calibri"/>
              </a:rPr>
              <a:t>18mm</a:t>
            </a:r>
            <a:r>
              <a:rPr sz="1600">
                <a:latin typeface="Calibri"/>
                <a:ea typeface="Calibri"/>
                <a:cs typeface="Calibri"/>
              </a:rPr>
              <a:t>厚板件，对于需承重部分，背板也会采用</a:t>
            </a:r>
            <a:r>
              <a:rPr sz="1600">
                <a:latin typeface="Calibri"/>
                <a:ea typeface="Calibri"/>
                <a:cs typeface="Calibri"/>
              </a:rPr>
              <a:t>18mm</a:t>
            </a:r>
            <a:r>
              <a:rPr sz="1600">
                <a:latin typeface="Calibri"/>
                <a:ea typeface="Calibri"/>
                <a:cs typeface="Calibri"/>
              </a:rPr>
              <a:t>厚板件，托底抽底板同样为</a:t>
            </a:r>
            <a:r>
              <a:rPr sz="1600">
                <a:latin typeface="Calibri"/>
                <a:ea typeface="Calibri"/>
                <a:cs typeface="Calibri"/>
              </a:rPr>
              <a:t>18mm</a:t>
            </a:r>
            <a:r>
              <a:rPr sz="1600">
                <a:latin typeface="Calibri"/>
                <a:ea typeface="Calibri"/>
                <a:cs typeface="Calibri"/>
              </a:rPr>
              <a:t>厚板件。柜体孔位均采用</a:t>
            </a:r>
            <a:r>
              <a:rPr sz="1600">
                <a:latin typeface="Calibri"/>
                <a:ea typeface="Calibri"/>
                <a:cs typeface="Calibri"/>
              </a:rPr>
              <a:t>12mm</a:t>
            </a:r>
            <a:r>
              <a:rPr sz="1600">
                <a:latin typeface="Calibri"/>
                <a:ea typeface="Calibri"/>
                <a:cs typeface="Calibri"/>
              </a:rPr>
              <a:t>小孔工艺，孔位均搭配深灰色孔位装饰盖。此外，还展示了柜体工艺免拉手、圆弧柜体板件等细节。 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</a:p>
        </p:txBody>
      </p:sp>
      <p:pic>
        <p:nvPicPr>
          <p:cNvPr id="13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5ce82c567d4e0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66790" y="278130"/>
            <a:ext cx="3492500" cy="6185535"/>
          </a:xfrm>
          <a:prstGeom xmlns:a="http://schemas.openxmlformats.org/drawingml/2006/main" prst="rect">
            <a:avLst/>
          </a:prstGeom>
        </p:spPr>
      </p:pic>
      <p:sp>
        <p:nvSpPr>
          <p:cNvPr id="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721762CC-7A5E-4185-A3A1-1D5895BB3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D5B915A9-3509-46D4-BF86-0D3A5A09FA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E5FBAE6E-6E97-4831-BA3C-0CDF1399E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3E2D49CD-3ADC-4FEF-B944-0E5ED1A52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 工艺补充与复盘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084CFD74-1637-4753-A801-14B3003AE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756607F5-DF64-43AF-9B4E-347ED49BE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76</a:t>
            </a:r>
          </a:p>
        </p:txBody>
      </p:sp>
    </p:spTree>
    <p:extLst>
      <p:ext uri="{BB962C8B-B14F-4D97-AF65-F5344CB8AC3E}">
        <p14:creationId xmlns:p14="http://schemas.microsoft.com/office/powerpoint/2010/main" val="933890820"/>
      </p:ext>
    </p:extLst>
  </p:cSld>
</p:sld>
</file>

<file path=ppt/slides/slide7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文本框 1">
            <a:extLst xmlns:a="http://schemas.openxmlformats.org/drawingml/2006/main">
              <a:ext uri="{FF2B5EF4-FFF2-40B4-BE49-F238E27FC236}">
                <a16:creationId xmlns:a16="http://schemas.microsoft.com/office/drawing/2014/main" id="{068652E1-8276-4EA4-B8B7-825BD205B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476250"/>
            <a:ext cx="4238625" cy="5715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normAutofit fontScale="100000"/>
          </a:bodyPr>
          <a:lstStyle xmlns:a="http://schemas.openxmlformats.org/drawingml/2006/main"/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第四块混油工艺展板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展板通过四方连续的线条进行装饰，四个角分别展示着不同样式的角花，中间雕刻着“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HIVISION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”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好风景字样。展板下方，不同样式的角花均匀且有序地排列着。好风景的混油工艺均采用水性油漆，更加环保。油漆表面细腻、光滑，光泽度良好。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第五块特殊门板工艺展板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展板上方的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3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块门板属于三胺系列，是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18/9mm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骨骼线门板，采用隐藏式扣件进行连接。门板为四方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45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°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拼框，侧面一体封边，正面颜色保持统一。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展板中间的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6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块是包覆骨骼门，搭配了麻草和藤编元素。这样的搭配效果更加宜人，覆膜材质的表面触感更为强烈，纹理也更接近实木纹理，而且比实木更不易变形。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  <a:def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defRPr>
            </a:pP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展板下方的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3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块是玻璃门，分别为鹰嘴框、普通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20</a:t>
            </a:r>
            <a:r>
              <a:rPr sz="788">
                <a:solidFill>
                  <a:srgbClr val="29342F"/>
                </a:solidFill>
                <a:latin typeface="PingFang SC"/>
                <a:ea typeface="PingFang SC"/>
                <a:cs typeface="PingFang SC"/>
              </a:rPr>
              <a:t>框、蝴蝶拉手玻璃门板。不同型材颜色搭配不同颜色的玻璃，方便客户直观选择。每块门板都匹配了不同品牌的铰链，每扇门板均可自由开启，客户可以体验门板自由开合的感受、铰链五金的顺畅程度、铰链的静音效果，以及门板开启到一定程度时的自动回弹功能。 </a:t>
            </a:r>
          </a:p>
        </p:txBody>
      </p:sp>
      <p:pic>
        <p:nvPicPr>
          <p:cNvPr id="12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9c1b56d727b442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905375" y="457200"/>
            <a:ext cx="3333750" cy="5905500"/>
          </a:xfrm>
          <a:prstGeom xmlns:a="http://schemas.openxmlformats.org/drawingml/2006/main" prst="rect">
            <a:avLst/>
          </a:prstGeom>
        </p:spPr>
      </p:pic>
      <p:pic>
        <p:nvPicPr>
          <p:cNvPr id="13" name="图片 3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4dc75732b1423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429625" y="457200"/>
            <a:ext cx="3286125" cy="5905500"/>
          </a:xfrm>
          <a:prstGeom xmlns:a="http://schemas.openxmlformats.org/drawingml/2006/main" prst="rect">
            <a:avLst/>
          </a:prstGeom>
        </p:spPr>
      </p:pic>
      <p:sp>
        <p:nvSpPr>
          <p:cNvPr id="5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204DFB30-52E3-40F4-B45E-8B7388A91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6E63782C-98F5-4F9E-80AA-40F59DEDD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7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603FD4DA-10C1-4878-9C09-984F45622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8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6E9FB11A-00AC-471D-B3BD-DE437409F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 工艺补充与复盘</a:t>
            </a:r>
          </a:p>
        </p:txBody>
      </p:sp>
      <p:sp>
        <p:nvSpPr>
          <p:cNvPr id="9" name="Footer line">
            <a:extLst xmlns:a="http://schemas.openxmlformats.org/drawingml/2006/main">
              <a:ext uri="{FF2B5EF4-FFF2-40B4-BE49-F238E27FC236}">
                <a16:creationId xmlns:a16="http://schemas.microsoft.com/office/drawing/2014/main" id="{EB49CFFE-69CD-4EBC-A897-536800D9F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Page number">
            <a:extLst xmlns:a="http://schemas.openxmlformats.org/drawingml/2006/main">
              <a:ext uri="{FF2B5EF4-FFF2-40B4-BE49-F238E27FC236}">
                <a16:creationId xmlns:a16="http://schemas.microsoft.com/office/drawing/2014/main" id="{39986FFF-7584-4581-A2CE-4BDBA2058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77</a:t>
            </a:r>
          </a:p>
        </p:txBody>
      </p:sp>
    </p:spTree>
    <p:extLst>
      <p:ext uri="{BB962C8B-B14F-4D97-AF65-F5344CB8AC3E}">
        <p14:creationId xmlns:p14="http://schemas.microsoft.com/office/powerpoint/2010/main" val="1838019047"/>
      </p:ext>
    </p:extLst>
  </p:cSld>
</p:sld>
</file>

<file path=ppt/slides/slide7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文本框 3">
            <a:extLst xmlns:a="http://schemas.openxmlformats.org/drawingml/2006/main">
              <a:ext uri="{FF2B5EF4-FFF2-40B4-BE49-F238E27FC236}">
                <a16:creationId xmlns:a16="http://schemas.microsoft.com/office/drawing/2014/main" id="{8E3C41D4-41D3-4029-B5AE-178C62758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" y="409575"/>
            <a:ext cx="4787900" cy="600075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第六块墙板圆弧工艺展板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第一排展示不同阳角位置所采用的工艺，包括直拼海棠角（无型材，开槽</a:t>
            </a:r>
            <a:r>
              <a:rPr sz="1600">
                <a:latin typeface="Calibri"/>
                <a:ea typeface="Calibri"/>
                <a:cs typeface="Calibri"/>
              </a:rPr>
              <a:t>14*14</a:t>
            </a:r>
            <a:r>
              <a:rPr sz="1600">
                <a:latin typeface="Calibri"/>
                <a:ea typeface="Calibri"/>
                <a:cs typeface="Calibri"/>
              </a:rPr>
              <a:t>）、</a:t>
            </a:r>
            <a:r>
              <a:rPr sz="1600">
                <a:latin typeface="Calibri"/>
                <a:ea typeface="Calibri"/>
                <a:cs typeface="Calibri"/>
              </a:rPr>
              <a:t>4*4 </a:t>
            </a:r>
            <a:r>
              <a:rPr sz="1600">
                <a:latin typeface="Calibri"/>
                <a:ea typeface="Calibri"/>
                <a:cs typeface="Calibri"/>
              </a:rPr>
              <a:t>海棠角型材连接以及型材外露 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拼接。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第二排展示平面拼接的不同型材：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- </a:t>
            </a:r>
            <a:r>
              <a:rPr sz="1600">
                <a:latin typeface="Calibri"/>
                <a:ea typeface="Calibri"/>
                <a:cs typeface="Calibri"/>
              </a:rPr>
              <a:t>分线墙板（工字型，外露型材表面颜色）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- </a:t>
            </a:r>
            <a:r>
              <a:rPr sz="1600">
                <a:latin typeface="Calibri"/>
                <a:ea typeface="Calibri"/>
                <a:cs typeface="Calibri"/>
              </a:rPr>
              <a:t>卡槽墙板（墙板侧面开槽卡入型材，型材表面粘贴封边带，中间预留 </a:t>
            </a:r>
            <a:r>
              <a:rPr sz="1600">
                <a:latin typeface="Calibri"/>
                <a:ea typeface="Calibri"/>
                <a:cs typeface="Calibri"/>
              </a:rPr>
              <a:t>3mm </a:t>
            </a:r>
            <a:r>
              <a:rPr sz="1600">
                <a:latin typeface="Calibri"/>
                <a:ea typeface="Calibri"/>
                <a:cs typeface="Calibri"/>
              </a:rPr>
              <a:t>墙板工艺缝隙）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- </a:t>
            </a:r>
            <a:r>
              <a:rPr sz="1600">
                <a:latin typeface="Calibri"/>
                <a:ea typeface="Calibri"/>
                <a:cs typeface="Calibri"/>
              </a:rPr>
              <a:t>平缝线墙板（墙板侧面开槽卡入型材，中间位置内缩以露出型材表面颜色）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第三排展示无型材阳角拼接方式，有</a:t>
            </a:r>
            <a:r>
              <a:rPr sz="1600">
                <a:latin typeface="Calibri"/>
                <a:ea typeface="Calibri"/>
                <a:cs typeface="Calibri"/>
              </a:rPr>
              <a:t>1*1 </a:t>
            </a:r>
            <a:r>
              <a:rPr sz="1600">
                <a:latin typeface="Calibri"/>
                <a:ea typeface="Calibri"/>
                <a:cs typeface="Calibri"/>
              </a:rPr>
              <a:t>海棠角 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斜拼、</a:t>
            </a:r>
            <a:r>
              <a:rPr sz="1600">
                <a:latin typeface="Calibri"/>
                <a:ea typeface="Calibri"/>
                <a:cs typeface="Calibri"/>
              </a:rPr>
              <a:t>4*4 </a:t>
            </a:r>
            <a:r>
              <a:rPr sz="1600">
                <a:latin typeface="Calibri"/>
                <a:ea typeface="Calibri"/>
                <a:cs typeface="Calibri"/>
              </a:rPr>
              <a:t>海棠角 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斜拼以及墙板直拼。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下面两排展示</a:t>
            </a:r>
            <a:r>
              <a:rPr sz="1600">
                <a:latin typeface="Calibri"/>
                <a:ea typeface="Calibri"/>
                <a:cs typeface="Calibri"/>
              </a:rPr>
              <a:t>9mm </a:t>
            </a:r>
            <a:r>
              <a:rPr sz="1600">
                <a:latin typeface="Calibri"/>
                <a:ea typeface="Calibri"/>
                <a:cs typeface="Calibri"/>
              </a:rPr>
              <a:t>墙板阳角型材，热弯圆弧展示有 </a:t>
            </a:r>
            <a:r>
              <a:rPr sz="1600">
                <a:latin typeface="Calibri"/>
                <a:ea typeface="Calibri"/>
                <a:cs typeface="Calibri"/>
              </a:rPr>
              <a:t>R18</a:t>
            </a:r>
            <a:r>
              <a:rPr sz="1600">
                <a:latin typeface="Calibri"/>
                <a:ea typeface="Calibri"/>
                <a:cs typeface="Calibri"/>
              </a:rPr>
              <a:t>、</a:t>
            </a:r>
            <a:r>
              <a:rPr sz="1600">
                <a:latin typeface="Calibri"/>
                <a:ea typeface="Calibri"/>
                <a:cs typeface="Calibri"/>
              </a:rPr>
              <a:t>R40</a:t>
            </a:r>
            <a:r>
              <a:rPr sz="1600">
                <a:latin typeface="Calibri"/>
                <a:ea typeface="Calibri"/>
                <a:cs typeface="Calibri"/>
              </a:rPr>
              <a:t>、双面 </a:t>
            </a:r>
            <a:r>
              <a:rPr sz="1600">
                <a:latin typeface="Calibri"/>
                <a:ea typeface="Calibri"/>
                <a:cs typeface="Calibri"/>
              </a:rPr>
              <a:t>R </a:t>
            </a:r>
            <a:r>
              <a:rPr sz="1600">
                <a:latin typeface="Calibri"/>
                <a:ea typeface="Calibri"/>
                <a:cs typeface="Calibri"/>
              </a:rPr>
              <a:t>圆弧、</a:t>
            </a:r>
            <a:r>
              <a:rPr sz="1600">
                <a:latin typeface="Calibri"/>
                <a:ea typeface="Calibri"/>
                <a:cs typeface="Calibri"/>
              </a:rPr>
              <a:t>R100</a:t>
            </a:r>
            <a:r>
              <a:rPr sz="1600">
                <a:latin typeface="Calibri"/>
                <a:ea typeface="Calibri"/>
                <a:cs typeface="Calibri"/>
              </a:rPr>
              <a:t>、</a:t>
            </a:r>
            <a:r>
              <a:rPr sz="1600">
                <a:latin typeface="Calibri"/>
                <a:ea typeface="Calibri"/>
                <a:cs typeface="Calibri"/>
              </a:rPr>
              <a:t>R150 </a:t>
            </a:r>
            <a:r>
              <a:rPr sz="1600">
                <a:latin typeface="Calibri"/>
                <a:ea typeface="Calibri"/>
                <a:cs typeface="Calibri"/>
              </a:rPr>
              <a:t>大圆弧。这些均采用热弯圆弧工艺，不易变形，无需辅助板连接，表面光滑，无开槽纹理。 </a:t>
            </a:r>
          </a:p>
          <a:p xmlns:a="http://schemas.openxmlformats.org/drawingml/2006/main">
            <a:pPr marL="0" indent="266700" defTabSz="266700">
              <a:spcBef>
                <a:spcPct val="0"/>
              </a:spcBef>
              <a:spcAft>
                <a:spcPct val="0"/>
              </a:spcAft>
              <a:buNone/>
            </a:pPr>
            <a:r>
              <a:rPr sz="1600">
                <a:latin typeface="Calibri"/>
                <a:ea typeface="Calibri"/>
                <a:cs typeface="Calibri"/>
              </a:rPr>
              <a:t>整面功法墙展示，通过不同颜色以及突出功法柜的形式呈现，功法柜四周采用</a:t>
            </a:r>
            <a:r>
              <a:rPr sz="1600">
                <a:latin typeface="Calibri"/>
                <a:ea typeface="Calibri"/>
                <a:cs typeface="Calibri"/>
              </a:rPr>
              <a:t>45</a:t>
            </a:r>
            <a:r>
              <a:rPr sz="1600">
                <a:latin typeface="Calibri"/>
                <a:ea typeface="Calibri"/>
                <a:cs typeface="Calibri"/>
              </a:rPr>
              <a:t>°</a:t>
            </a:r>
            <a:r>
              <a:rPr sz="1600">
                <a:latin typeface="Calibri"/>
                <a:ea typeface="Calibri"/>
                <a:cs typeface="Calibri"/>
              </a:rPr>
              <a:t>斜边碰角，并使用连接件进行连接。墙板同色卡槽，下方金属踢脚线。这样的设计很好地展示了好风景一系列工艺产品（部分展示），充分展现了好风景的工艺细节，如产品的封边、打孔组装等。这能让客户获得最直观的感受，便于他们了解工厂的实力以及产品落地到家中的实际效果。</a:t>
            </a:r>
          </a:p>
        </p:txBody>
      </p:sp>
      <p:pic>
        <p:nvPicPr>
          <p:cNvPr id="13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7f75ff9dfe470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72175" y="286385"/>
            <a:ext cx="3677285" cy="6247130"/>
          </a:xfrm>
          <a:prstGeom xmlns:a="http://schemas.openxmlformats.org/drawingml/2006/main" prst="rect">
            <a:avLst/>
          </a:prstGeom>
        </p:spPr>
      </p:pic>
      <p:sp>
        <p:nvSpPr>
          <p:cNvPr id="6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608BA0F5-945B-4636-97C2-120149C65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356311ED-167A-43E0-A578-3737F7980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8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B1F12767-6D4A-4F8A-9840-F577F0C20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9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E01AB75E-21D5-4D35-A665-9292C2A84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06  工艺补充与复盘</a:t>
            </a:r>
          </a:p>
        </p:txBody>
      </p:sp>
      <p:sp>
        <p:nvSpPr>
          <p:cNvPr id="10" name="Footer line">
            <a:extLst xmlns:a="http://schemas.openxmlformats.org/drawingml/2006/main">
              <a:ext uri="{FF2B5EF4-FFF2-40B4-BE49-F238E27FC236}">
                <a16:creationId xmlns:a16="http://schemas.microsoft.com/office/drawing/2014/main" id="{3D63D3CB-22C1-4CB7-A188-D1C5F5870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age number">
            <a:extLst xmlns:a="http://schemas.openxmlformats.org/drawingml/2006/main">
              <a:ext uri="{FF2B5EF4-FFF2-40B4-BE49-F238E27FC236}">
                <a16:creationId xmlns:a16="http://schemas.microsoft.com/office/drawing/2014/main" id="{2463FB70-8A2F-49E9-B85B-8C5F555B6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78</a:t>
            </a:r>
          </a:p>
        </p:txBody>
      </p:sp>
    </p:spTree>
    <p:extLst>
      <p:ext uri="{BB962C8B-B14F-4D97-AF65-F5344CB8AC3E}">
        <p14:creationId xmlns:p14="http://schemas.microsoft.com/office/powerpoint/2010/main" val="162158552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33" name="图片 2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9c760ca0fc47c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81445" y="1024255"/>
            <a:ext cx="3640455" cy="3028315"/>
          </a:xfrm>
          <a:prstGeom xmlns:a="http://schemas.openxmlformats.org/drawingml/2006/main" prst="rect">
            <a:avLst/>
          </a:prstGeom>
        </p:spPr>
      </p:pic>
      <p:pic>
        <p:nvPicPr>
          <p:cNvPr id="34" name="图片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c836226eb0485a"/>
          <a:srcRect xmlns:a="http://schemas.openxmlformats.org/drawingml/2006/main" l="7100" t="54092" r="7092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760585" y="1577340"/>
            <a:ext cx="1798320" cy="2122170"/>
          </a:xfrm>
          <a:prstGeom xmlns:a="http://schemas.openxmlformats.org/drawingml/2006/main" prst="rect">
            <a:avLst/>
          </a:prstGeom>
        </p:spPr>
      </p:pic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A742207F-B153-4341-B76C-679FA57F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6" y="223203"/>
            <a:ext cx="4344671" cy="80105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柜体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结构</a:t>
            </a:r>
          </a:p>
        </p:txBody>
      </p:sp>
      <p:sp>
        <p:nvSpPr>
          <p:cNvPr id="20" name="文本框 19">
            <a:extLst xmlns:a="http://schemas.openxmlformats.org/drawingml/2006/main">
              <a:ext uri="{FF2B5EF4-FFF2-40B4-BE49-F238E27FC236}">
                <a16:creationId xmlns:a16="http://schemas.microsoft.com/office/drawing/2014/main" id="{3E089709-4B26-49C8-969D-30D247144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052570"/>
            <a:ext cx="201104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底包</a:t>
            </a:r>
            <a:r>
              <a:t>侧</a:t>
            </a:r>
          </a:p>
        </p:txBody>
      </p:sp>
      <p:sp>
        <p:nvSpPr>
          <p:cNvPr id="22" name="文本框 21">
            <a:extLst xmlns:a="http://schemas.openxmlformats.org/drawingml/2006/main">
              <a:ext uri="{FF2B5EF4-FFF2-40B4-BE49-F238E27FC236}">
                <a16:creationId xmlns:a16="http://schemas.microsoft.com/office/drawing/2014/main" id="{D5734511-1A23-471E-9C90-52A84150F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838065"/>
            <a:ext cx="4172585" cy="147637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0" algn="l">
              <a:buNone/>
            </a:pPr>
            <a:r>
              <a:t>适用范围：延伸</a:t>
            </a:r>
            <a:r>
              <a:t>吊柜</a:t>
            </a:r>
          </a:p>
          <a:p xmlns:a="http://schemas.openxmlformats.org/drawingml/2006/main">
            <a:pPr indent="0" algn="l">
              <a:buNone/>
            </a:pPr>
          </a:p>
          <a:p xmlns:a="http://schemas.openxmlformats.org/drawingml/2006/main">
            <a:pPr indent="0" algn="l">
              <a:buNone/>
            </a:pPr>
            <a:r>
              <a:t>柜体</a:t>
            </a:r>
            <a:r>
              <a:t>安装高度</a:t>
            </a:r>
            <a:r>
              <a:t>&gt;</a:t>
            </a:r>
            <a:r>
              <a:t>人眼高度</a:t>
            </a:r>
          </a:p>
          <a:p xmlns:a="http://schemas.openxmlformats.org/drawingml/2006/main">
            <a:pPr indent="0" algn="l">
              <a:buNone/>
            </a:pPr>
          </a:p>
          <a:p xmlns:a="http://schemas.openxmlformats.org/drawingml/2006/main">
            <a:pPr indent="0" algn="l">
              <a:buNone/>
            </a:pPr>
            <a:r>
              <a:t>注：仅可延伸</a:t>
            </a:r>
            <a:r>
              <a:t>一侧</a:t>
            </a:r>
          </a:p>
        </p:txBody>
      </p:sp>
      <p:pic>
        <p:nvPicPr>
          <p:cNvPr id="38" name="图片 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1237934ceb4fdb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52145" y="957580"/>
            <a:ext cx="3676650" cy="3246755"/>
          </a:xfrm>
          <a:prstGeom xmlns:a="http://schemas.openxmlformats.org/drawingml/2006/main" prst="rect">
            <a:avLst/>
          </a:prstGeom>
        </p:spPr>
      </p:pic>
      <p:pic>
        <p:nvPicPr>
          <p:cNvPr id="39" name="图片 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1237934ceb4fdb"/>
          <a:srcRect xmlns:a="http://schemas.openxmlformats.org/drawingml/2006/main" l="3967" t="56366" r="5863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053840" y="1663700"/>
            <a:ext cx="1975485" cy="2035810"/>
          </a:xfrm>
          <a:prstGeom xmlns:a="http://schemas.openxmlformats.org/drawingml/2006/main" prst="rect">
            <a:avLst/>
          </a:prstGeom>
        </p:spPr>
      </p:pic>
      <p:sp>
        <p:nvSpPr>
          <p:cNvPr id="8" name="文本框 7">
            <a:extLst xmlns:a="http://schemas.openxmlformats.org/drawingml/2006/main">
              <a:ext uri="{FF2B5EF4-FFF2-40B4-BE49-F238E27FC236}">
                <a16:creationId xmlns:a16="http://schemas.microsoft.com/office/drawing/2014/main" id="{7E705938-6A98-4E6C-B4F7-1844460CF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265" y="4052570"/>
            <a:ext cx="2011045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396240" algn="l">
              <a:buNone/>
            </a:pPr>
            <a:r>
              <a:t>侧包</a:t>
            </a:r>
            <a:r>
              <a:t>顶底</a:t>
            </a:r>
          </a:p>
        </p:txBody>
      </p:sp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DD857CD2-17F3-4A5B-9C83-136986624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3750" y="4838065"/>
            <a:ext cx="4172585" cy="1753235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0" algn="l">
              <a:buNone/>
            </a:pPr>
            <a:r>
              <a:t>适用范围：吊柜</a:t>
            </a:r>
            <a:r>
              <a:t>/</a:t>
            </a:r>
            <a:r>
              <a:t>上</a:t>
            </a:r>
            <a:r>
              <a:t>柜</a:t>
            </a:r>
          </a:p>
          <a:p xmlns:a="http://schemas.openxmlformats.org/drawingml/2006/main">
            <a:pPr indent="0" algn="l">
              <a:buNone/>
            </a:pPr>
          </a:p>
          <a:p xmlns:a="http://schemas.openxmlformats.org/drawingml/2006/main">
            <a:pPr indent="0" algn="l">
              <a:buNone/>
            </a:pPr>
            <a:r>
              <a:t>柜体高度</a:t>
            </a:r>
            <a:r>
              <a:t>&lt;</a:t>
            </a:r>
            <a:r>
              <a:t>人眼高度</a:t>
            </a:r>
          </a:p>
          <a:p xmlns:a="http://schemas.openxmlformats.org/drawingml/2006/main">
            <a:pPr indent="0" algn="l">
              <a:buNone/>
            </a:pPr>
          </a:p>
          <a:p xmlns:a="http://schemas.openxmlformats.org/drawingml/2006/main">
            <a:pPr indent="0" algn="l">
              <a:buNone/>
            </a:pPr>
            <a:r>
              <a:t>注：做</a:t>
            </a:r>
            <a:r>
              <a:t>吊柜结构</a:t>
            </a:r>
            <a:r>
              <a:t>更稳固</a:t>
            </a:r>
          </a:p>
          <a:p xmlns:a="http://schemas.openxmlformats.org/drawingml/2006/main">
            <a:pPr indent="0" algn="l">
              <a:buNone/>
            </a:pPr>
          </a:p>
        </p:txBody>
      </p:sp>
      <p:sp>
        <p:nvSpPr>
          <p:cNvPr id="2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D74CBAE0-176F-404F-B38F-0B408B2D1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AB25151C-D2CC-4B75-8E60-8A5A64DC8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2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2AAE3CB7-F9A6-4C13-B9C7-931BA980A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3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647DE534-F232-4CEB-8A47-28F394B43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3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BC21B0B0-2064-4DB5-9F85-902B9B0A8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02AC6815-53AE-4033-8B75-1C05C325C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008058275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3" name="图片 1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235226d3544c4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909955" y="2226945"/>
            <a:ext cx="4010025" cy="1337945"/>
          </a:xfrm>
          <a:prstGeom xmlns:a="http://schemas.openxmlformats.org/drawingml/2006/main" prst="rect">
            <a:avLst/>
          </a:prstGeom>
        </p:spPr>
      </p:pic>
      <p:pic>
        <p:nvPicPr>
          <p:cNvPr id="24" name="图片 7057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3ab8ffee3f40a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909955" y="802005"/>
            <a:ext cx="3992880" cy="1280795"/>
          </a:xfrm>
          <a:prstGeom xmlns:a="http://schemas.openxmlformats.org/drawingml/2006/main" prst="rect">
            <a:avLst/>
          </a:prstGeom>
        </p:spPr>
      </p:pic>
      <p:sp>
        <p:nvSpPr>
          <p:cNvPr id="4" name="副标题 13">
            <a:extLst xmlns:a="http://schemas.openxmlformats.org/drawingml/2006/main">
              <a:ext uri="{FF2B5EF4-FFF2-40B4-BE49-F238E27FC236}">
                <a16:creationId xmlns:a16="http://schemas.microsoft.com/office/drawing/2014/main" id="{AF859EDA-A26C-486F-A10F-67FCEB0CE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060" y="67945"/>
            <a:ext cx="2954655" cy="80073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101600" tIns="0" rIns="82549" bIns="0" anchor="ctr">
            <a:normAutofit/>
          </a:bodyPr>
          <a:lstStyle xmlns:a="http://schemas.openxmlformats.org/drawingml/2006/main">
            <a:lvl1pPr marL="2286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1pPr>
            <a:lvl2pPr marL="6858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tabLst>
                <a:tab pos="1609725" algn="l"/>
              </a:tabLst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2pPr>
            <a:lvl3pPr marL="11430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3pPr>
            <a:lvl4pPr marL="16002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4pPr>
            <a:lvl5pPr marL="2057400" indent="-228600" algn="l" defTabSz="914400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/>
              <a:buChar char="•"/>
              <a:defRPr sz="1600" u="none" kern="1200" cap="none" spc="150" baseline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lt"/>
                <a:cs typeface="+mn-lt"/>
              </a:defRPr>
            </a:lvl9pPr>
          </a:lstStyle>
          <a:p xmlns:a="http://schemas.openxmlformats.org/drawingml/2006/main"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1000"/>
              </a:spcAft>
              <a:buSzPct val="25000"/>
              <a:buNone/>
            </a:pP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门板</a:t>
            </a:r>
            <a:r>
              <a:rPr sz="36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/>
                <a:ea typeface="微软雅黑"/>
                <a:cs typeface="微软雅黑"/>
              </a:rPr>
              <a:t>方式</a:t>
            </a:r>
          </a:p>
        </p:txBody>
      </p:sp>
      <p:sp>
        <p:nvSpPr>
          <p:cNvPr id="9" name="文本框 8">
            <a:extLst xmlns:a="http://schemas.openxmlformats.org/drawingml/2006/main">
              <a:ext uri="{FF2B5EF4-FFF2-40B4-BE49-F238E27FC236}">
                <a16:creationId xmlns:a16="http://schemas.microsoft.com/office/drawing/2014/main" id="{9D3717CF-B287-4515-A49C-75324024C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1055" y="1390015"/>
            <a:ext cx="6087110" cy="3683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>
            <a:spAutoFit/>
          </a:bodyPr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内空均分≠门板均分—即门板均分不等于W1≠W2≠W3</a:t>
            </a:r>
          </a:p>
        </p:txBody>
      </p:sp>
      <p:sp>
        <p:nvSpPr>
          <p:cNvPr id="8" name="文本框 7">
            <a:extLst xmlns:a="http://schemas.openxmlformats.org/drawingml/2006/main">
              <a:ext uri="{FF2B5EF4-FFF2-40B4-BE49-F238E27FC236}">
                <a16:creationId xmlns:a16="http://schemas.microsoft.com/office/drawing/2014/main" id="{2387D8D1-86C4-4161-A6BD-1375963C0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1055" y="2055495"/>
            <a:ext cx="5556250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rPr b="0"/>
              <a:t>门板均分时计算公式：
W1=W总/3-27(一个半盖+一个全盖)
W2=W总/3-18（一个半盖+一个半盖）
W3= W总/3-27（一个半盖+一个全盖）
备注：一个全盖为18，一个半盖为9，一个内嵌为0</a:t>
            </a:r>
          </a:p>
        </p:txBody>
      </p:sp>
      <p:pic>
        <p:nvPicPr>
          <p:cNvPr id="28" name="图片 29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6f957ee6844e7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90905" y="4004310"/>
            <a:ext cx="4011930" cy="1336040"/>
          </a:xfrm>
          <a:prstGeom xmlns:a="http://schemas.openxmlformats.org/drawingml/2006/main" prst="rect">
            <a:avLst/>
          </a:prstGeom>
        </p:spPr>
      </p:pic>
      <p:pic>
        <p:nvPicPr>
          <p:cNvPr id="29" name="图片 3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25e4031e5246d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rot="0" flipH="0" flipV="0">
            <a:off x="873760" y="5340350"/>
            <a:ext cx="4029075" cy="1312545"/>
          </a:xfrm>
          <a:prstGeom xmlns:a="http://schemas.openxmlformats.org/drawingml/2006/main" prst="rect">
            <a:avLst/>
          </a:prstGeom>
        </p:spPr>
      </p:pic>
      <p:sp>
        <p:nvSpPr>
          <p:cNvPr id="12" name="文本框 11">
            <a:extLst xmlns:a="http://schemas.openxmlformats.org/drawingml/2006/main">
              <a:ext uri="{FF2B5EF4-FFF2-40B4-BE49-F238E27FC236}">
                <a16:creationId xmlns:a16="http://schemas.microsoft.com/office/drawing/2014/main" id="{B51DE81D-44EE-4611-8302-E12577C63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1055" y="4460875"/>
            <a:ext cx="5955665" cy="175323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</a:ln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ClrTx/>
              <a:buSzTx/>
              <a:buFontTx/>
              <a:buNone/>
            </a:pPr>
            <a:r>
              <a:rPr>
                <a:solidFill>
                  <a:srgbClr val="C00000"/>
                </a:solidFill>
              </a:rPr>
              <a:t>示例</a:t>
            </a:r>
            <a:r>
              <a:rPr>
                <a:solidFill>
                  <a:srgbClr val="C00000"/>
                </a:solidFill>
              </a:rPr>
              <a:t>：</a:t>
            </a:r>
          </a:p>
          <a:p xmlns:a="http://schemas.openxmlformats.org/drawingml/2006/main">
            <a:pPr algn="l">
              <a:buClrTx/>
              <a:buSzTx/>
              <a:buFontTx/>
              <a:buNone/>
            </a:pPr>
            <a:r>
              <a:t>W1</a:t>
            </a:r>
            <a:r>
              <a:rPr sz="1800" b="0"/>
              <a:t>=W总/3-9=727
W2=W总/3-27=709
W3= W总/3-18=718
门板宽度尺寸计算公式：[W]={ W总-（门板减缝系数2*门板数量N）} /门板数量N</a:t>
            </a:r>
            <a:r>
              <a:rPr sz="1800" b="0"/>
              <a:t>，</a:t>
            </a:r>
            <a:r>
              <a:rPr sz="1800" b="0"/>
              <a:t>[W]表示为取整数。</a:t>
            </a:r>
          </a:p>
        </p:txBody>
      </p:sp>
      <p:sp>
        <p:nvSpPr>
          <p:cNvPr id="17" name="HFJ top rule">
            <a:extLst xmlns:a="http://schemas.openxmlformats.org/drawingml/2006/main">
              <a:ext uri="{FF2B5EF4-FFF2-40B4-BE49-F238E27FC236}">
                <a16:creationId xmlns:a16="http://schemas.microsoft.com/office/drawing/2014/main" id="{CE5E9A4B-6E5C-4C2D-93ED-4884E28B4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56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HFJ wordmark">
            <a:extLst xmlns:a="http://schemas.openxmlformats.org/drawingml/2006/main">
              <a:ext uri="{FF2B5EF4-FFF2-40B4-BE49-F238E27FC236}">
                <a16:creationId xmlns:a16="http://schemas.microsoft.com/office/drawing/2014/main" id="{141A85A3-523B-4ADE-B908-800AA2D6A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1428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HIVISION  好风景家居</a:t>
            </a:r>
          </a:p>
        </p:txBody>
      </p:sp>
      <p:sp>
        <p:nvSpPr>
          <p:cNvPr id="19" name="Course label">
            <a:extLst xmlns:a="http://schemas.openxmlformats.org/drawingml/2006/main">
              <a:ext uri="{FF2B5EF4-FFF2-40B4-BE49-F238E27FC236}">
                <a16:creationId xmlns:a16="http://schemas.microsoft.com/office/drawing/2014/main" id="{9E9B920C-8DA2-43FE-BAFA-EC16F7B53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4287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6E756F"/>
                </a:solidFill>
                <a:latin typeface="PingFang SC"/>
                <a:ea typeface="PingFang SC"/>
                <a:cs typeface="PingFang SC"/>
              </a:rPr>
              <a:t>设计培训 · 全屋定制设计与量尺</a:t>
            </a:r>
          </a:p>
        </p:txBody>
      </p:sp>
      <p:sp>
        <p:nvSpPr>
          <p:cNvPr id="20" name="Section label">
            <a:extLst xmlns:a="http://schemas.openxmlformats.org/drawingml/2006/main">
              <a:ext uri="{FF2B5EF4-FFF2-40B4-BE49-F238E27FC236}">
                <a16:creationId xmlns:a16="http://schemas.microsoft.com/office/drawing/2014/main" id="{68ADDF16-390B-41DC-B955-591688795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42875"/>
            <a:ext cx="2857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defRPr>
            </a:pPr>
            <a:r>
              <a:rPr sz="825" b="1">
                <a:solidFill>
                  <a:srgbClr val="005633"/>
                </a:solidFill>
                <a:latin typeface="PingFang SC"/>
                <a:ea typeface="PingFang SC"/>
                <a:cs typeface="PingFang SC"/>
              </a:rPr>
              <a:t>01  定制柜体基础</a:t>
            </a:r>
          </a:p>
        </p:txBody>
      </p:sp>
      <p:sp>
        <p:nvSpPr>
          <p:cNvPr id="21" name="Footer line">
            <a:extLst xmlns:a="http://schemas.openxmlformats.org/drawingml/2006/main">
              <a:ext uri="{FF2B5EF4-FFF2-40B4-BE49-F238E27FC236}">
                <a16:creationId xmlns:a16="http://schemas.microsoft.com/office/drawing/2014/main" id="{55AC22D1-4A01-4BDB-AB48-EB39B45F1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" y="6496050"/>
            <a:ext cx="11125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CFBC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Page number">
            <a:extLst xmlns:a="http://schemas.openxmlformats.org/drawingml/2006/main">
              <a:ext uri="{FF2B5EF4-FFF2-40B4-BE49-F238E27FC236}">
                <a16:creationId xmlns:a16="http://schemas.microsoft.com/office/drawing/2014/main" id="{9B2AC7CD-A66C-4610-B81D-174C0ED786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53200"/>
            <a:ext cx="52387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>
            <a:normAutofit fontScale="70000"/>
          </a:bodyPr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C8A45B"/>
                </a:solidFill>
                <a:latin typeface="Aptos"/>
                <a:ea typeface="Aptos"/>
                <a:cs typeface="Aptos"/>
              </a:defRPr>
            </a:pPr>
            <a:r>
              <a:rPr sz="750" b="1">
                <a:solidFill>
                  <a:srgbClr val="C8A45B"/>
                </a:solidFill>
                <a:latin typeface="Aptos"/>
                <a:ea typeface="Aptos"/>
                <a:cs typeface="Aptos"/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296531635"/>
      </p:ext>
    </p:extLst>
  </p:cSld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2026-07-31T03:23:06.9340000Z</dcterms:created>
  <dcterms:modified xsi:type="dcterms:W3CDTF">2026-07-31T03:23:06.9340000Z</dcterms:modified>
</coreProperties>
</file>